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notesMasterIdLst>
    <p:notesMasterId r:id="rId53"/>
  </p:notesMasterIdLst>
  <p:handoutMasterIdLst>
    <p:handoutMasterId r:id="rId54"/>
  </p:handoutMasterIdLst>
  <p:sldIdLst>
    <p:sldId id="301" r:id="rId2"/>
    <p:sldId id="302" r:id="rId3"/>
    <p:sldId id="303" r:id="rId4"/>
    <p:sldId id="270" r:id="rId5"/>
    <p:sldId id="272" r:id="rId6"/>
    <p:sldId id="304" r:id="rId7"/>
    <p:sldId id="305" r:id="rId8"/>
    <p:sldId id="273" r:id="rId9"/>
    <p:sldId id="306" r:id="rId10"/>
    <p:sldId id="274" r:id="rId11"/>
    <p:sldId id="275" r:id="rId12"/>
    <p:sldId id="307" r:id="rId13"/>
    <p:sldId id="308" r:id="rId14"/>
    <p:sldId id="309" r:id="rId15"/>
    <p:sldId id="276" r:id="rId16"/>
    <p:sldId id="310" r:id="rId17"/>
    <p:sldId id="278" r:id="rId18"/>
    <p:sldId id="311" r:id="rId19"/>
    <p:sldId id="282" r:id="rId20"/>
    <p:sldId id="312" r:id="rId21"/>
    <p:sldId id="277" r:id="rId22"/>
    <p:sldId id="313" r:id="rId23"/>
    <p:sldId id="279" r:id="rId24"/>
    <p:sldId id="280" r:id="rId25"/>
    <p:sldId id="283" r:id="rId26"/>
    <p:sldId id="314" r:id="rId27"/>
    <p:sldId id="281" r:id="rId28"/>
    <p:sldId id="315" r:id="rId29"/>
    <p:sldId id="271" r:id="rId30"/>
    <p:sldId id="284" r:id="rId31"/>
    <p:sldId id="316" r:id="rId32"/>
    <p:sldId id="285" r:id="rId33"/>
    <p:sldId id="317" r:id="rId34"/>
    <p:sldId id="258" r:id="rId35"/>
    <p:sldId id="287" r:id="rId36"/>
    <p:sldId id="286" r:id="rId37"/>
    <p:sldId id="288" r:id="rId38"/>
    <p:sldId id="289" r:id="rId39"/>
    <p:sldId id="290" r:id="rId40"/>
    <p:sldId id="318" r:id="rId41"/>
    <p:sldId id="291" r:id="rId42"/>
    <p:sldId id="292" r:id="rId43"/>
    <p:sldId id="293" r:id="rId44"/>
    <p:sldId id="294" r:id="rId45"/>
    <p:sldId id="295" r:id="rId46"/>
    <p:sldId id="296" r:id="rId47"/>
    <p:sldId id="319" r:id="rId48"/>
    <p:sldId id="297" r:id="rId49"/>
    <p:sldId id="298" r:id="rId50"/>
    <p:sldId id="299" r:id="rId51"/>
    <p:sldId id="30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2" d="100"/>
          <a:sy n="92" d="100"/>
        </p:scale>
        <p:origin x="45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D5A421-635A-4267-A816-5F1397F512C1}" type="datetimeFigureOut">
              <a:rPr lang="en-US" smtClean="0"/>
              <a:t>8/24/2015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34FD20-257F-4FCA-AC75-43C3D2264818}" type="slidenum">
              <a:rPr lang="en-US" smtClean="0"/>
              <a:t>‹#›</a:t>
            </a:fld>
            <a:endParaRPr lang="en-US"/>
          </a:p>
        </p:txBody>
      </p:sp>
    </p:spTree>
    <p:extLst>
      <p:ext uri="{BB962C8B-B14F-4D97-AF65-F5344CB8AC3E}">
        <p14:creationId xmlns:p14="http://schemas.microsoft.com/office/powerpoint/2010/main" val="22681969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7B520-790F-48F8-918D-EF9E0739F45C}" type="datetimeFigureOut">
              <a:rPr lang="en-US" smtClean="0"/>
              <a:t>8/24/2015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2744A-C54B-4E84-AC36-D0A55A5BC28D}" type="slidenum">
              <a:rPr lang="en-US" smtClean="0"/>
              <a:t>‹#›</a:t>
            </a:fld>
            <a:endParaRPr lang="en-US"/>
          </a:p>
        </p:txBody>
      </p:sp>
    </p:spTree>
    <p:extLst>
      <p:ext uri="{BB962C8B-B14F-4D97-AF65-F5344CB8AC3E}">
        <p14:creationId xmlns:p14="http://schemas.microsoft.com/office/powerpoint/2010/main" val="32123740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1</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251194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2</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59920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D4462A-C5F9-4033-B39F-2E83D52ABE4B}"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7971A-8C81-4817-8C8D-0DCED580D813}"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EF62518-6E2F-432D-AF42-7B80CC314E39}"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1F6E6-0889-441F-95B0-BC12C76E2D87}"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FFDB46D-D7B7-48EE-B616-0508A7A7D477}" type="datetime1">
              <a:rPr lang="en-US" smtClean="0"/>
              <a:t>8/24/2015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747F2E-22D2-4B37-A9D2-CFF11AC09E74}" type="datetime1">
              <a:rPr lang="en-US" smtClean="0"/>
              <a:t>8/24/2015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9" name="Slide Number Placeholder 8"/>
          <p:cNvSpPr>
            <a:spLocks noGrp="1"/>
          </p:cNvSpPr>
          <p:nvPr>
            <p:ph type="sldNum" sz="quarter" idx="12"/>
          </p:nvPr>
        </p:nvSpPr>
        <p:spPr/>
        <p:txBody>
          <a:bodyPr/>
          <a:lstStyle/>
          <a:p>
            <a:fld id="{B205E3D1-8C80-40C9-AABD-810F903285A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9432C8-42A7-477A-99AF-E57BEE3A42B3}" type="datetime1">
              <a:rPr lang="en-US" smtClean="0"/>
              <a:t>8/24/2015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1922950-16BF-44DB-813F-03297FCA0A29}" type="datetime1">
              <a:rPr lang="en-US" smtClean="0"/>
              <a:t>8/24/2015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320AD28-700A-477B-94B4-252658AF282F}" type="datetime1">
              <a:rPr lang="en-US" smtClean="0"/>
              <a:t>8/24/2015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8/24/2015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276BA75C-6DF3-48B4-B643-BB4749C5096A}" type="datetime1">
              <a:rPr lang="en-US" smtClean="0"/>
              <a:t>8/24/2015</a:t>
            </a:fld>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r>
              <a:rPr lang="en-US" smtClean="0"/>
              <a:t>EECT 101 Lab Notebook</a:t>
            </a:r>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B205E3D1-8C80-40C9-AABD-810F903285A1}" type="slidenum">
              <a:rPr lang="en-US" smtClean="0"/>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ivytechengineering.com/basic_stamp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ivytechengineering.com/basic_stamp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ivytechengineering.com/basic_stamp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09700" y="-1571625"/>
            <a:ext cx="15011400" cy="10001250"/>
          </a:xfrm>
          <a:prstGeom prst="rect">
            <a:avLst/>
          </a:prstGeom>
        </p:spPr>
      </p:pic>
      <p:sp>
        <p:nvSpPr>
          <p:cNvPr id="2" name="Title 1"/>
          <p:cNvSpPr>
            <a:spLocks noGrp="1"/>
          </p:cNvSpPr>
          <p:nvPr>
            <p:ph type="ctrTitle"/>
          </p:nvPr>
        </p:nvSpPr>
        <p:spPr/>
        <p:txBody>
          <a:bodyPr/>
          <a:lstStyle/>
          <a:p>
            <a:r>
              <a:rPr lang="en-US" b="1" dirty="0" smtClean="0">
                <a:solidFill>
                  <a:srgbClr val="FF0000"/>
                </a:solidFill>
              </a:rPr>
              <a:t>EECT 112 Lab Notebook</a:t>
            </a:r>
            <a:endParaRPr lang="en-US" b="1" dirty="0">
              <a:solidFill>
                <a:srgbClr val="FF0000"/>
              </a:solidFill>
            </a:endParaRPr>
          </a:p>
        </p:txBody>
      </p:sp>
      <p:sp>
        <p:nvSpPr>
          <p:cNvPr id="3" name="Subtitle 2"/>
          <p:cNvSpPr>
            <a:spLocks noGrp="1"/>
          </p:cNvSpPr>
          <p:nvPr>
            <p:ph type="subTitle" idx="1"/>
          </p:nvPr>
        </p:nvSpPr>
        <p:spPr/>
        <p:txBody>
          <a:bodyPr>
            <a:normAutofit lnSpcReduction="10000"/>
          </a:bodyPr>
          <a:lstStyle/>
          <a:p>
            <a:r>
              <a:rPr lang="en-US" b="1" dirty="0" smtClean="0">
                <a:solidFill>
                  <a:srgbClr val="FF6600"/>
                </a:solidFill>
              </a:rPr>
              <a:t>Digital Fundamentals</a:t>
            </a:r>
          </a:p>
          <a:p>
            <a:r>
              <a:rPr lang="en-US" b="1" dirty="0" smtClean="0">
                <a:solidFill>
                  <a:srgbClr val="FF6600"/>
                </a:solidFill>
              </a:rPr>
              <a:t>Spring 2015</a:t>
            </a:r>
          </a:p>
          <a:p>
            <a:r>
              <a:rPr lang="en-US" b="1" dirty="0" smtClean="0">
                <a:solidFill>
                  <a:srgbClr val="FF6600"/>
                </a:solidFill>
              </a:rPr>
              <a:t>Your Name</a:t>
            </a:r>
          </a:p>
          <a:p>
            <a:r>
              <a:rPr lang="en-US" b="1" dirty="0" smtClean="0">
                <a:solidFill>
                  <a:srgbClr val="FF6600"/>
                </a:solidFill>
              </a:rPr>
              <a:t>5-8-15</a:t>
            </a:r>
            <a:endParaRPr lang="en-US" b="1" dirty="0">
              <a:solidFill>
                <a:srgbClr val="FF6600"/>
              </a:solidFill>
            </a:endParaRPr>
          </a:p>
        </p:txBody>
      </p:sp>
    </p:spTree>
    <p:extLst>
      <p:ext uri="{BB962C8B-B14F-4D97-AF65-F5344CB8AC3E}">
        <p14:creationId xmlns:p14="http://schemas.microsoft.com/office/powerpoint/2010/main" val="3912476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5"/>
            <a:ext cx="10515600" cy="4717618"/>
          </a:xfrm>
        </p:spPr>
        <p:txBody>
          <a:bodyPr>
            <a:normAutofit/>
          </a:bodyPr>
          <a:lstStyle/>
          <a:p>
            <a:r>
              <a:rPr lang="en-US" dirty="0" smtClean="0"/>
              <a:t>Objective</a:t>
            </a:r>
          </a:p>
          <a:p>
            <a:pPr lvl="1"/>
            <a:r>
              <a:rPr lang="en-US" dirty="0" smtClean="0"/>
              <a:t>Showing  </a:t>
            </a:r>
            <a:r>
              <a:rPr lang="en-US" u="sng" dirty="0"/>
              <a:t>NAND equivalence</a:t>
            </a:r>
            <a:r>
              <a:rPr lang="en-US" dirty="0"/>
              <a:t>.</a:t>
            </a:r>
            <a:endParaRPr lang="en-US" dirty="0" smtClean="0"/>
          </a:p>
          <a:p>
            <a:r>
              <a:rPr lang="en-US" dirty="0" smtClean="0"/>
              <a:t>Equipment and Material</a:t>
            </a:r>
          </a:p>
          <a:p>
            <a:pPr marL="914400" lvl="2" indent="0">
              <a:buNone/>
            </a:pPr>
            <a:r>
              <a:rPr lang="en-US" dirty="0"/>
              <a:t>Elvis			</a:t>
            </a:r>
            <a:r>
              <a:rPr lang="en-US" dirty="0" smtClean="0"/>
              <a:t>DMM		    Chips                                   Resistors</a:t>
            </a:r>
          </a:p>
          <a:p>
            <a:pPr marL="914400" lvl="2" indent="0">
              <a:buNone/>
            </a:pPr>
            <a:r>
              <a:rPr lang="en-US" dirty="0" smtClean="0"/>
              <a:t>Model: </a:t>
            </a:r>
            <a:r>
              <a:rPr lang="en-US" dirty="0" err="1" smtClean="0"/>
              <a:t>NIElvis</a:t>
            </a:r>
            <a:r>
              <a:rPr lang="en-US" dirty="0" smtClean="0"/>
              <a:t> II +        Brand: GW </a:t>
            </a:r>
            <a:r>
              <a:rPr lang="en-US" dirty="0" err="1" smtClean="0"/>
              <a:t>instek</a:t>
            </a:r>
            <a:r>
              <a:rPr lang="en-US" dirty="0" smtClean="0"/>
              <a:t> 	   74LS08 (AND)	     (3) 10k ohm </a:t>
            </a:r>
          </a:p>
          <a:p>
            <a:pPr marL="914400" lvl="2" indent="0">
              <a:buNone/>
            </a:pPr>
            <a:r>
              <a:rPr lang="en-US" dirty="0" smtClean="0"/>
              <a:t>Part</a:t>
            </a:r>
            <a:r>
              <a:rPr lang="en-US" dirty="0"/>
              <a:t>#: 198570A-</a:t>
            </a:r>
            <a:r>
              <a:rPr lang="en-US" dirty="0" smtClean="0"/>
              <a:t>02L     </a:t>
            </a:r>
            <a:r>
              <a:rPr lang="en-US" dirty="0"/>
              <a:t>Model #: </a:t>
            </a:r>
            <a:r>
              <a:rPr lang="en-US" dirty="0" smtClean="0"/>
              <a:t>GDM8245       74LS32 </a:t>
            </a:r>
            <a:r>
              <a:rPr lang="en-US" dirty="0"/>
              <a:t>(OR)		 </a:t>
            </a:r>
          </a:p>
          <a:p>
            <a:pPr marL="914400" lvl="2" indent="0">
              <a:buNone/>
            </a:pPr>
            <a:r>
              <a:rPr lang="en-US" dirty="0"/>
              <a:t>Serial: </a:t>
            </a:r>
            <a:r>
              <a:rPr lang="en-US" dirty="0" smtClean="0"/>
              <a:t>166C8F1             SN</a:t>
            </a:r>
            <a:r>
              <a:rPr lang="en-US" dirty="0"/>
              <a:t>: </a:t>
            </a:r>
            <a:r>
              <a:rPr lang="en-US" dirty="0" smtClean="0"/>
              <a:t>CL860332	   74LS04 (Inverter)</a:t>
            </a:r>
            <a:endParaRPr lang="en-US" dirty="0"/>
          </a:p>
          <a:p>
            <a:pPr marL="457200" lvl="1" indent="0">
              <a:buNone/>
            </a:pPr>
            <a:r>
              <a:rPr lang="en-US" dirty="0" smtClean="0"/>
              <a:t>						  </a:t>
            </a:r>
            <a:r>
              <a:rPr lang="en-US" sz="2000" dirty="0" smtClean="0"/>
              <a:t>74LS00 (NAND)</a:t>
            </a:r>
          </a:p>
          <a:p>
            <a:r>
              <a:rPr lang="en-US" dirty="0" smtClean="0"/>
              <a:t>Research and Information</a:t>
            </a:r>
          </a:p>
          <a:p>
            <a:pPr marL="457200" lvl="1" indent="0">
              <a:buNone/>
            </a:pPr>
            <a:r>
              <a:rPr lang="en-US" sz="2000" dirty="0" smtClean="0"/>
              <a:t>Datasheet at </a:t>
            </a:r>
            <a:r>
              <a:rPr lang="en-US" sz="2000" dirty="0" smtClean="0">
                <a:hlinkClick r:id="rId2"/>
              </a:rPr>
              <a:t>www.ivytechengineering.com</a:t>
            </a:r>
            <a:r>
              <a:rPr lang="en-US" sz="2000" dirty="0" smtClean="0"/>
              <a:t> </a:t>
            </a:r>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10</a:t>
            </a:fld>
            <a:endParaRPr lang="en-US"/>
          </a:p>
        </p:txBody>
      </p:sp>
      <p:sp>
        <p:nvSpPr>
          <p:cNvPr id="2" name="Title 1"/>
          <p:cNvSpPr>
            <a:spLocks noGrp="1"/>
          </p:cNvSpPr>
          <p:nvPr>
            <p:ph type="title"/>
          </p:nvPr>
        </p:nvSpPr>
        <p:spPr>
          <a:xfrm>
            <a:off x="838200" y="365126"/>
            <a:ext cx="10515600" cy="918730"/>
          </a:xfrm>
        </p:spPr>
        <p:txBody>
          <a:bodyPr>
            <a:normAutofit/>
          </a:bodyPr>
          <a:lstStyle/>
          <a:p>
            <a:pPr algn="ctr"/>
            <a:r>
              <a:rPr lang="en-US" dirty="0"/>
              <a:t>Lab </a:t>
            </a:r>
            <a:r>
              <a:rPr lang="en-US" dirty="0" smtClean="0"/>
              <a:t>2- </a:t>
            </a:r>
            <a:r>
              <a:rPr lang="en-US" sz="3600" dirty="0"/>
              <a:t>NAND ALTERNATIVE</a:t>
            </a:r>
          </a:p>
        </p:txBody>
      </p:sp>
    </p:spTree>
    <p:extLst>
      <p:ext uri="{BB962C8B-B14F-4D97-AF65-F5344CB8AC3E}">
        <p14:creationId xmlns:p14="http://schemas.microsoft.com/office/powerpoint/2010/main" val="947320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795000" cy="4351338"/>
          </a:xfrm>
        </p:spPr>
        <p:txBody>
          <a:bodyPr/>
          <a:lstStyle/>
          <a:p>
            <a:r>
              <a:rPr lang="en-US" dirty="0"/>
              <a:t>Used a DMM to measure the logic 1 and 0 levels.  Need 6 pictures minimum: 1) circuit; 2) LED on; 3) LED off; 4) DMM measuring a "1" with LED; 5) DMM measuring a "0" with LED; 6) DMM measuring a "1" without LED. </a:t>
            </a:r>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11</a:t>
            </a:fld>
            <a:endParaRPr lang="en-US"/>
          </a:p>
        </p:txBody>
      </p:sp>
      <p:sp>
        <p:nvSpPr>
          <p:cNvPr id="2" name="Title 1"/>
          <p:cNvSpPr>
            <a:spLocks noGrp="1"/>
          </p:cNvSpPr>
          <p:nvPr>
            <p:ph type="title"/>
          </p:nvPr>
        </p:nvSpPr>
        <p:spPr/>
        <p:txBody>
          <a:bodyPr/>
          <a:lstStyle/>
          <a:p>
            <a:r>
              <a:rPr lang="en-US" dirty="0" smtClean="0"/>
              <a:t>Details and Procedures</a:t>
            </a:r>
            <a:endParaRPr lang="en-US" dirty="0"/>
          </a:p>
        </p:txBody>
      </p:sp>
    </p:spTree>
    <p:extLst>
      <p:ext uri="{BB962C8B-B14F-4D97-AF65-F5344CB8AC3E}">
        <p14:creationId xmlns:p14="http://schemas.microsoft.com/office/powerpoint/2010/main" val="4030466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675594" y="1826192"/>
            <a:ext cx="10133920" cy="4754222"/>
          </a:xfrm>
          <a:prstGeom prst="rect">
            <a:avLst/>
          </a:prstGeom>
        </p:spPr>
      </p:pic>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12</a:t>
            </a:fld>
            <a:endParaRPr lang="en-US"/>
          </a:p>
        </p:txBody>
      </p:sp>
      <p:sp>
        <p:nvSpPr>
          <p:cNvPr id="2" name="Title 1"/>
          <p:cNvSpPr>
            <a:spLocks noGrp="1"/>
          </p:cNvSpPr>
          <p:nvPr>
            <p:ph type="title"/>
          </p:nvPr>
        </p:nvSpPr>
        <p:spPr/>
        <p:txBody>
          <a:bodyPr/>
          <a:lstStyle/>
          <a:p>
            <a:r>
              <a:rPr lang="en-US" dirty="0" smtClean="0"/>
              <a:t>Truth Table</a:t>
            </a:r>
            <a:endParaRPr lang="en-US" dirty="0"/>
          </a:p>
        </p:txBody>
      </p:sp>
    </p:spTree>
    <p:extLst>
      <p:ext uri="{BB962C8B-B14F-4D97-AF65-F5344CB8AC3E}">
        <p14:creationId xmlns:p14="http://schemas.microsoft.com/office/powerpoint/2010/main" val="2089919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422408" y="1579902"/>
            <a:ext cx="3616192" cy="4631645"/>
          </a:xfrm>
          <a:prstGeom prst="rect">
            <a:avLst/>
          </a:prstGeom>
        </p:spPr>
      </p:pic>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13</a:t>
            </a:fld>
            <a:endParaRPr lang="en-US"/>
          </a:p>
        </p:txBody>
      </p:sp>
      <p:sp>
        <p:nvSpPr>
          <p:cNvPr id="2" name="Title 1"/>
          <p:cNvSpPr>
            <a:spLocks noGrp="1"/>
          </p:cNvSpPr>
          <p:nvPr>
            <p:ph type="title"/>
          </p:nvPr>
        </p:nvSpPr>
        <p:spPr/>
        <p:txBody>
          <a:bodyPr/>
          <a:lstStyle/>
          <a:p>
            <a:r>
              <a:rPr lang="en-US" dirty="0" smtClean="0"/>
              <a:t> Pictures for first week</a:t>
            </a:r>
            <a:endParaRPr lang="en-US" dirty="0"/>
          </a:p>
        </p:txBody>
      </p:sp>
      <p:pic>
        <p:nvPicPr>
          <p:cNvPr id="8" name="Picture 7"/>
          <p:cNvPicPr>
            <a:picLocks noChangeAspect="1"/>
          </p:cNvPicPr>
          <p:nvPr/>
        </p:nvPicPr>
        <p:blipFill>
          <a:blip r:embed="rId3"/>
          <a:stretch>
            <a:fillRect/>
          </a:stretch>
        </p:blipFill>
        <p:spPr>
          <a:xfrm>
            <a:off x="7866629" y="1690688"/>
            <a:ext cx="4231141" cy="4410074"/>
          </a:xfrm>
          <a:prstGeom prst="rect">
            <a:avLst/>
          </a:prstGeom>
        </p:spPr>
      </p:pic>
      <p:cxnSp>
        <p:nvCxnSpPr>
          <p:cNvPr id="14" name="Straight Arrow Connector 13"/>
          <p:cNvCxnSpPr>
            <a:stCxn id="23" idx="3"/>
          </p:cNvCxnSpPr>
          <p:nvPr/>
        </p:nvCxnSpPr>
        <p:spPr>
          <a:xfrm>
            <a:off x="6564086" y="3173191"/>
            <a:ext cx="3641271" cy="3211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4" idx="3"/>
          </p:cNvCxnSpPr>
          <p:nvPr/>
        </p:nvCxnSpPr>
        <p:spPr>
          <a:xfrm>
            <a:off x="6879444" y="4175458"/>
            <a:ext cx="3309585" cy="536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694714" y="4819877"/>
            <a:ext cx="3494315" cy="2093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49686" y="2988525"/>
            <a:ext cx="914400" cy="369332"/>
          </a:xfrm>
          <a:prstGeom prst="rect">
            <a:avLst/>
          </a:prstGeom>
          <a:noFill/>
        </p:spPr>
        <p:txBody>
          <a:bodyPr wrap="square" rtlCol="0">
            <a:spAutoFit/>
          </a:bodyPr>
          <a:lstStyle/>
          <a:p>
            <a:r>
              <a:rPr lang="en-US" dirty="0" smtClean="0"/>
              <a:t>74LS04</a:t>
            </a:r>
            <a:endParaRPr lang="en-US" dirty="0"/>
          </a:p>
        </p:txBody>
      </p:sp>
      <p:sp>
        <p:nvSpPr>
          <p:cNvPr id="24" name="TextBox 23"/>
          <p:cNvSpPr txBox="1"/>
          <p:nvPr/>
        </p:nvSpPr>
        <p:spPr>
          <a:xfrm>
            <a:off x="5957887" y="3990792"/>
            <a:ext cx="921557" cy="369332"/>
          </a:xfrm>
          <a:prstGeom prst="rect">
            <a:avLst/>
          </a:prstGeom>
          <a:noFill/>
        </p:spPr>
        <p:txBody>
          <a:bodyPr wrap="square" rtlCol="0">
            <a:spAutoFit/>
          </a:bodyPr>
          <a:lstStyle/>
          <a:p>
            <a:r>
              <a:rPr lang="en-US" dirty="0" smtClean="0"/>
              <a:t>74LS32</a:t>
            </a:r>
            <a:endParaRPr lang="en-US" dirty="0"/>
          </a:p>
        </p:txBody>
      </p:sp>
      <p:sp>
        <p:nvSpPr>
          <p:cNvPr id="29" name="TextBox 28"/>
          <p:cNvSpPr txBox="1"/>
          <p:nvPr/>
        </p:nvSpPr>
        <p:spPr>
          <a:xfrm>
            <a:off x="5649686" y="4564289"/>
            <a:ext cx="914400" cy="369332"/>
          </a:xfrm>
          <a:prstGeom prst="rect">
            <a:avLst/>
          </a:prstGeom>
          <a:noFill/>
        </p:spPr>
        <p:txBody>
          <a:bodyPr wrap="square" rtlCol="0">
            <a:spAutoFit/>
          </a:bodyPr>
          <a:lstStyle/>
          <a:p>
            <a:r>
              <a:rPr lang="en-US" dirty="0" smtClean="0"/>
              <a:t>74LS08</a:t>
            </a:r>
            <a:endParaRPr lang="en-US" dirty="0"/>
          </a:p>
        </p:txBody>
      </p:sp>
      <p:cxnSp>
        <p:nvCxnSpPr>
          <p:cNvPr id="31" name="Straight Arrow Connector 30"/>
          <p:cNvCxnSpPr/>
          <p:nvPr/>
        </p:nvCxnSpPr>
        <p:spPr>
          <a:xfrm flipV="1">
            <a:off x="2498271" y="3990792"/>
            <a:ext cx="1910443" cy="8290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06686" y="3804557"/>
            <a:ext cx="1012372" cy="369332"/>
          </a:xfrm>
          <a:prstGeom prst="rect">
            <a:avLst/>
          </a:prstGeom>
          <a:noFill/>
        </p:spPr>
        <p:txBody>
          <a:bodyPr wrap="square" rtlCol="0">
            <a:spAutoFit/>
          </a:bodyPr>
          <a:lstStyle/>
          <a:p>
            <a:r>
              <a:rPr lang="en-US" dirty="0" smtClean="0"/>
              <a:t>74LS00</a:t>
            </a:r>
            <a:endParaRPr lang="en-US" dirty="0"/>
          </a:p>
        </p:txBody>
      </p:sp>
      <p:cxnSp>
        <p:nvCxnSpPr>
          <p:cNvPr id="34" name="Straight Arrow Connector 33"/>
          <p:cNvCxnSpPr>
            <a:stCxn id="23" idx="1"/>
          </p:cNvCxnSpPr>
          <p:nvPr/>
        </p:nvCxnSpPr>
        <p:spPr>
          <a:xfrm flipH="1">
            <a:off x="5519058" y="3173191"/>
            <a:ext cx="130628" cy="6313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5649686" y="3990792"/>
            <a:ext cx="179614" cy="1830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9" idx="1"/>
          </p:cNvCxnSpPr>
          <p:nvPr/>
        </p:nvCxnSpPr>
        <p:spPr>
          <a:xfrm flipH="1" flipV="1">
            <a:off x="5519058" y="4117589"/>
            <a:ext cx="130628" cy="6313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9" name="Equal 38"/>
          <p:cNvSpPr/>
          <p:nvPr/>
        </p:nvSpPr>
        <p:spPr>
          <a:xfrm>
            <a:off x="5341143" y="3873149"/>
            <a:ext cx="259559" cy="21468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788731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707" t="17517" r="-1" b="8170"/>
          <a:stretch/>
        </p:blipFill>
        <p:spPr>
          <a:xfrm>
            <a:off x="816428" y="3903921"/>
            <a:ext cx="3099399" cy="2929812"/>
          </a:xfrm>
          <a:prstGeom prst="rect">
            <a:avLst/>
          </a:prstGeom>
        </p:spPr>
      </p:pic>
      <p:sp>
        <p:nvSpPr>
          <p:cNvPr id="4" name="Footer Placeholder 3"/>
          <p:cNvSpPr>
            <a:spLocks noGrp="1"/>
          </p:cNvSpPr>
          <p:nvPr>
            <p:ph type="ftr" sz="quarter" idx="11"/>
          </p:nvPr>
        </p:nvSpPr>
        <p:spPr>
          <a:xfrm>
            <a:off x="4038600" y="6356350"/>
            <a:ext cx="4114800" cy="501650"/>
          </a:xfrm>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14</a:t>
            </a:fld>
            <a:endParaRPr lang="en-US"/>
          </a:p>
        </p:txBody>
      </p:sp>
      <p:sp>
        <p:nvSpPr>
          <p:cNvPr id="2" name="Title 1"/>
          <p:cNvSpPr>
            <a:spLocks noGrp="1"/>
          </p:cNvSpPr>
          <p:nvPr>
            <p:ph type="title"/>
          </p:nvPr>
        </p:nvSpPr>
        <p:spPr>
          <a:xfrm>
            <a:off x="140250" y="346119"/>
            <a:ext cx="9622700" cy="1252728"/>
          </a:xfrm>
        </p:spPr>
        <p:txBody>
          <a:bodyPr/>
          <a:lstStyle/>
          <a:p>
            <a:r>
              <a:rPr lang="en-US" dirty="0" smtClean="0"/>
              <a:t>                           Picture for 2</a:t>
            </a:r>
            <a:r>
              <a:rPr lang="en-US" baseline="30000" dirty="0" smtClean="0"/>
              <a:t>nd</a:t>
            </a:r>
            <a:r>
              <a:rPr lang="en-US" dirty="0" smtClean="0"/>
              <a:t> week </a:t>
            </a:r>
            <a:endParaRPr lang="en-US" dirty="0"/>
          </a:p>
        </p:txBody>
      </p:sp>
      <p:pic>
        <p:nvPicPr>
          <p:cNvPr id="7" name="Picture 6"/>
          <p:cNvPicPr>
            <a:picLocks noChangeAspect="1"/>
          </p:cNvPicPr>
          <p:nvPr/>
        </p:nvPicPr>
        <p:blipFill rotWithShape="1">
          <a:blip r:embed="rId3"/>
          <a:srcRect l="16868" t="26843" b="29709"/>
          <a:stretch/>
        </p:blipFill>
        <p:spPr>
          <a:xfrm>
            <a:off x="956237" y="522515"/>
            <a:ext cx="2959590" cy="3282038"/>
          </a:xfrm>
          <a:prstGeom prst="rect">
            <a:avLst/>
          </a:prstGeom>
        </p:spPr>
      </p:pic>
      <p:pic>
        <p:nvPicPr>
          <p:cNvPr id="8" name="Picture 7"/>
          <p:cNvPicPr>
            <a:picLocks noChangeAspect="1"/>
          </p:cNvPicPr>
          <p:nvPr/>
        </p:nvPicPr>
        <p:blipFill rotWithShape="1">
          <a:blip r:embed="rId4"/>
          <a:srcRect l="1085" t="21105"/>
          <a:stretch/>
        </p:blipFill>
        <p:spPr>
          <a:xfrm>
            <a:off x="9091086" y="3921296"/>
            <a:ext cx="2977243" cy="2868951"/>
          </a:xfrm>
          <a:prstGeom prst="rect">
            <a:avLst/>
          </a:prstGeom>
        </p:spPr>
      </p:pic>
      <p:pic>
        <p:nvPicPr>
          <p:cNvPr id="9" name="Picture 8"/>
          <p:cNvPicPr>
            <a:picLocks noChangeAspect="1"/>
          </p:cNvPicPr>
          <p:nvPr/>
        </p:nvPicPr>
        <p:blipFill rotWithShape="1">
          <a:blip r:embed="rId5"/>
          <a:srcRect l="3667" t="14854" r="-231" b="21294"/>
          <a:stretch/>
        </p:blipFill>
        <p:spPr>
          <a:xfrm>
            <a:off x="4675416" y="1350002"/>
            <a:ext cx="3466341" cy="2571294"/>
          </a:xfrm>
          <a:prstGeom prst="rect">
            <a:avLst/>
          </a:prstGeom>
        </p:spPr>
      </p:pic>
      <p:pic>
        <p:nvPicPr>
          <p:cNvPr id="10" name="Picture 9"/>
          <p:cNvPicPr>
            <a:picLocks noChangeAspect="1"/>
          </p:cNvPicPr>
          <p:nvPr/>
        </p:nvPicPr>
        <p:blipFill rotWithShape="1">
          <a:blip r:embed="rId6"/>
          <a:srcRect l="4046" t="19042" r="-610" b="18975"/>
          <a:stretch/>
        </p:blipFill>
        <p:spPr>
          <a:xfrm>
            <a:off x="9161844" y="522515"/>
            <a:ext cx="2906485" cy="3381405"/>
          </a:xfrm>
          <a:prstGeom prst="rect">
            <a:avLst/>
          </a:prstGeom>
        </p:spPr>
      </p:pic>
      <p:pic>
        <p:nvPicPr>
          <p:cNvPr id="11" name="Picture 10"/>
          <p:cNvPicPr>
            <a:picLocks noChangeAspect="1"/>
          </p:cNvPicPr>
          <p:nvPr/>
        </p:nvPicPr>
        <p:blipFill rotWithShape="1">
          <a:blip r:embed="rId7"/>
          <a:srcRect l="412" t="16277" b="8191"/>
          <a:stretch/>
        </p:blipFill>
        <p:spPr>
          <a:xfrm>
            <a:off x="4669594" y="3921296"/>
            <a:ext cx="3466341" cy="2514601"/>
          </a:xfrm>
          <a:prstGeom prst="rect">
            <a:avLst/>
          </a:prstGeom>
        </p:spPr>
      </p:pic>
    </p:spTree>
    <p:extLst>
      <p:ext uri="{BB962C8B-B14F-4D97-AF65-F5344CB8AC3E}">
        <p14:creationId xmlns:p14="http://schemas.microsoft.com/office/powerpoint/2010/main" val="2897962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The first week of lab, we wired up 4 chips to show the NAND equivalence. The problem we had was that the LED didn’t turn on which later we found out that one of the chip was bad so we had to replaced it.</a:t>
            </a:r>
          </a:p>
          <a:p>
            <a:r>
              <a:rPr lang="en-US" dirty="0" smtClean="0"/>
              <a:t>Second week we only wired up the NAND  chip  to measure the output with DMM.</a:t>
            </a:r>
          </a:p>
          <a:p>
            <a:r>
              <a:rPr lang="en-US" dirty="0" smtClean="0"/>
              <a:t>What we’ve learned from this lab was that logic high with LED has lower voltage drop than without LED connected because some of the voltage is driving the LED.</a:t>
            </a:r>
          </a:p>
          <a:p>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15</a:t>
            </a:fld>
            <a:endParaRPr lang="en-US"/>
          </a:p>
        </p:txBody>
      </p:sp>
      <p:sp>
        <p:nvSpPr>
          <p:cNvPr id="2" name="Title 1"/>
          <p:cNvSpPr>
            <a:spLocks noGrp="1"/>
          </p:cNvSpPr>
          <p:nvPr>
            <p:ph type="title"/>
          </p:nvPr>
        </p:nvSpPr>
        <p:spPr>
          <a:xfrm>
            <a:off x="723900" y="352425"/>
            <a:ext cx="10782300" cy="1325563"/>
          </a:xfrm>
        </p:spPr>
        <p:txBody>
          <a:bodyPr/>
          <a:lstStyle/>
          <a:p>
            <a:r>
              <a:rPr lang="en-US" dirty="0" smtClean="0"/>
              <a:t>Summary and Conclusion</a:t>
            </a:r>
            <a:endParaRPr lang="en-US" dirty="0"/>
          </a:p>
        </p:txBody>
      </p:sp>
    </p:spTree>
    <p:extLst>
      <p:ext uri="{BB962C8B-B14F-4D97-AF65-F5344CB8AC3E}">
        <p14:creationId xmlns:p14="http://schemas.microsoft.com/office/powerpoint/2010/main" val="2985603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048000" y="-2286000"/>
            <a:ext cx="18288000" cy="11430000"/>
          </a:xfrm>
          <a:prstGeom prst="rect">
            <a:avLst/>
          </a:prstGeom>
        </p:spPr>
      </p:pic>
      <p:sp>
        <p:nvSpPr>
          <p:cNvPr id="9" name="Content Placeholder 8"/>
          <p:cNvSpPr>
            <a:spLocks noGrp="1"/>
          </p:cNvSpPr>
          <p:nvPr>
            <p:ph idx="1"/>
          </p:nvPr>
        </p:nvSpPr>
        <p:spPr/>
        <p:txBody>
          <a:bodyPr/>
          <a:lstStyle/>
          <a:p>
            <a:endParaRPr lang="en-US" dirty="0" smtClean="0"/>
          </a:p>
          <a:p>
            <a:endParaRPr lang="en-US" dirty="0"/>
          </a:p>
          <a:p>
            <a:pPr marL="0" indent="0" algn="ctr">
              <a:buNone/>
            </a:pPr>
            <a:r>
              <a:rPr lang="en-US" sz="9600" dirty="0" smtClean="0">
                <a:solidFill>
                  <a:srgbClr val="FF0000"/>
                </a:solidFill>
              </a:rPr>
              <a:t>Lab 3 – Car Alarm</a:t>
            </a:r>
          </a:p>
          <a:p>
            <a:pPr marL="0" indent="0" algn="ctr">
              <a:buNone/>
            </a:pPr>
            <a:endParaRPr lang="en-US" dirty="0" smtClean="0"/>
          </a:p>
          <a:p>
            <a:endParaRPr lang="en-US" dirty="0"/>
          </a:p>
          <a:p>
            <a:pPr algn="ctr"/>
            <a:endParaRPr lang="en-US" dirty="0"/>
          </a:p>
        </p:txBody>
      </p:sp>
      <p:sp>
        <p:nvSpPr>
          <p:cNvPr id="4" name="Footer Placeholder 3"/>
          <p:cNvSpPr>
            <a:spLocks noGrp="1"/>
          </p:cNvSpPr>
          <p:nvPr>
            <p:ph type="ftr" sz="quarter" idx="11"/>
          </p:nvPr>
        </p:nvSpPr>
        <p:spPr/>
        <p:txBody>
          <a:bodyPr/>
          <a:lstStyle/>
          <a:p>
            <a:r>
              <a:rPr lang="en-US" dirty="0" smtClean="0">
                <a:solidFill>
                  <a:schemeClr val="tx1"/>
                </a:solidFill>
              </a:rPr>
              <a:t>EECT 112 Lab Notebook</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B205E3D1-8C80-40C9-AABD-810F903285A1}" type="slidenum">
              <a:rPr lang="en-US" smtClean="0"/>
              <a:t>16</a:t>
            </a:fld>
            <a:endParaRPr lang="en-US"/>
          </a:p>
        </p:txBody>
      </p:sp>
      <p:sp>
        <p:nvSpPr>
          <p:cNvPr id="10" name="Content Placeholder 2"/>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mtClean="0"/>
          </a:p>
          <a:p>
            <a:pPr algn="ctr"/>
            <a:endParaRPr lang="en-US" smtClean="0"/>
          </a:p>
          <a:p>
            <a:pPr algn="ctr"/>
            <a:endParaRPr lang="en-US" smtClean="0"/>
          </a:p>
          <a:p>
            <a:pPr algn="ctr"/>
            <a:endParaRPr lang="en-US" smtClean="0"/>
          </a:p>
          <a:p>
            <a:pPr marL="0" indent="0" algn="ctr">
              <a:buFont typeface="Arial" panose="020B0604020202020204" pitchFamily="34" charset="0"/>
              <a:buNone/>
            </a:pPr>
            <a:endParaRPr lang="en-US" dirty="0"/>
          </a:p>
        </p:txBody>
      </p:sp>
    </p:spTree>
    <p:extLst>
      <p:ext uri="{BB962C8B-B14F-4D97-AF65-F5344CB8AC3E}">
        <p14:creationId xmlns:p14="http://schemas.microsoft.com/office/powerpoint/2010/main" val="2268642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4"/>
            <a:ext cx="10515600" cy="5157355"/>
          </a:xfrm>
        </p:spPr>
        <p:txBody>
          <a:bodyPr>
            <a:normAutofit/>
          </a:bodyPr>
          <a:lstStyle/>
          <a:p>
            <a:r>
              <a:rPr lang="en-US" dirty="0" smtClean="0"/>
              <a:t>Objective</a:t>
            </a:r>
          </a:p>
          <a:p>
            <a:pPr lvl="1"/>
            <a:r>
              <a:rPr lang="en-US" dirty="0"/>
              <a:t>designing logic for a </a:t>
            </a:r>
            <a:r>
              <a:rPr lang="en-US" b="1" u="sng" dirty="0"/>
              <a:t>Car Alarm</a:t>
            </a:r>
            <a:r>
              <a:rPr lang="en-US" dirty="0"/>
              <a:t> given input and output requirements and going from start to </a:t>
            </a:r>
            <a:r>
              <a:rPr lang="en-US" dirty="0" smtClean="0"/>
              <a:t>finish.</a:t>
            </a:r>
          </a:p>
          <a:p>
            <a:pPr lvl="1"/>
            <a:endParaRPr lang="en-US" dirty="0" smtClean="0"/>
          </a:p>
          <a:p>
            <a:r>
              <a:rPr lang="en-US" dirty="0" smtClean="0"/>
              <a:t>Equipment and Material</a:t>
            </a:r>
          </a:p>
          <a:p>
            <a:pPr marL="914400" lvl="2" indent="0">
              <a:buNone/>
            </a:pPr>
            <a:r>
              <a:rPr lang="en-US" dirty="0"/>
              <a:t>Elvis			</a:t>
            </a:r>
            <a:r>
              <a:rPr lang="en-US" dirty="0" smtClean="0"/>
              <a:t>DMM		    Chips                        Resistors        DIP Switch</a:t>
            </a:r>
          </a:p>
          <a:p>
            <a:pPr marL="914400" lvl="2" indent="0">
              <a:buNone/>
            </a:pPr>
            <a:r>
              <a:rPr lang="en-US" dirty="0" smtClean="0"/>
              <a:t>Model: </a:t>
            </a:r>
            <a:r>
              <a:rPr lang="en-US" dirty="0" err="1" smtClean="0"/>
              <a:t>NIElvis</a:t>
            </a:r>
            <a:r>
              <a:rPr lang="en-US" dirty="0" smtClean="0"/>
              <a:t> II +        Brand: GW </a:t>
            </a:r>
            <a:r>
              <a:rPr lang="en-US" dirty="0" err="1" smtClean="0"/>
              <a:t>instek</a:t>
            </a:r>
            <a:r>
              <a:rPr lang="en-US" dirty="0" smtClean="0"/>
              <a:t> 	   74LS08 (AND)	     (3) 10k ohm </a:t>
            </a:r>
          </a:p>
          <a:p>
            <a:pPr marL="914400" lvl="2" indent="0">
              <a:buNone/>
            </a:pPr>
            <a:r>
              <a:rPr lang="en-US" dirty="0" smtClean="0"/>
              <a:t>Part</a:t>
            </a:r>
            <a:r>
              <a:rPr lang="en-US" dirty="0"/>
              <a:t>#: 198570A-</a:t>
            </a:r>
            <a:r>
              <a:rPr lang="en-US" dirty="0" smtClean="0"/>
              <a:t>02L     </a:t>
            </a:r>
            <a:r>
              <a:rPr lang="en-US" dirty="0"/>
              <a:t>Model #: </a:t>
            </a:r>
            <a:r>
              <a:rPr lang="en-US" dirty="0" smtClean="0"/>
              <a:t>GDM8245       74LS32 </a:t>
            </a:r>
            <a:r>
              <a:rPr lang="en-US" dirty="0"/>
              <a:t>(OR)		 </a:t>
            </a:r>
          </a:p>
          <a:p>
            <a:pPr marL="914400" lvl="2" indent="0">
              <a:buNone/>
            </a:pPr>
            <a:r>
              <a:rPr lang="en-US" dirty="0"/>
              <a:t>Serial: </a:t>
            </a:r>
            <a:r>
              <a:rPr lang="en-US" dirty="0" smtClean="0"/>
              <a:t>166C8F1             SN</a:t>
            </a:r>
            <a:r>
              <a:rPr lang="en-US" dirty="0"/>
              <a:t>: </a:t>
            </a:r>
            <a:r>
              <a:rPr lang="en-US" dirty="0" smtClean="0"/>
              <a:t>CL860332	   74LS04 (Inverter)</a:t>
            </a:r>
          </a:p>
          <a:p>
            <a:pPr marL="457200" lvl="1" indent="0">
              <a:buNone/>
            </a:pPr>
            <a:r>
              <a:rPr lang="en-US" dirty="0" smtClean="0"/>
              <a:t>						  </a:t>
            </a:r>
            <a:endParaRPr lang="en-US" sz="2000" dirty="0" smtClean="0"/>
          </a:p>
          <a:p>
            <a:r>
              <a:rPr lang="en-US" dirty="0" smtClean="0"/>
              <a:t>Research and Information</a:t>
            </a:r>
          </a:p>
          <a:p>
            <a:pPr marL="457200" lvl="1" indent="0">
              <a:buNone/>
            </a:pPr>
            <a:r>
              <a:rPr lang="en-US" sz="2000" dirty="0" smtClean="0"/>
              <a:t>Datasheet at </a:t>
            </a:r>
            <a:r>
              <a:rPr lang="en-US" sz="2000" dirty="0" smtClean="0">
                <a:hlinkClick r:id="rId2"/>
              </a:rPr>
              <a:t>www.ivytechengineering.com</a:t>
            </a:r>
            <a:r>
              <a:rPr lang="en-US" sz="2000" dirty="0" smtClean="0"/>
              <a:t> </a:t>
            </a:r>
          </a:p>
          <a:p>
            <a:pPr marL="457200" lvl="1" indent="0">
              <a:buNone/>
            </a:pPr>
            <a:r>
              <a:rPr lang="en-US" sz="2000" dirty="0" smtClean="0"/>
              <a:t>Used our knowledge on what we already learned</a:t>
            </a:r>
          </a:p>
          <a:p>
            <a:pPr marL="457200" lvl="1" indent="0">
              <a:buNone/>
            </a:pPr>
            <a:endParaRPr lang="en-US" sz="2000" dirty="0" smtClean="0"/>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407041" y="6425879"/>
            <a:ext cx="2145632" cy="365125"/>
          </a:xfrm>
        </p:spPr>
        <p:txBody>
          <a:bodyPr/>
          <a:lstStyle/>
          <a:p>
            <a:pPr algn="l"/>
            <a:r>
              <a:rPr lang="en-US" dirty="0" smtClean="0"/>
              <a:t>EECT 112Lab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17</a:t>
            </a:fld>
            <a:endParaRPr lang="en-US"/>
          </a:p>
        </p:txBody>
      </p:sp>
      <p:sp>
        <p:nvSpPr>
          <p:cNvPr id="2" name="Title 1"/>
          <p:cNvSpPr>
            <a:spLocks noGrp="1"/>
          </p:cNvSpPr>
          <p:nvPr>
            <p:ph type="title"/>
          </p:nvPr>
        </p:nvSpPr>
        <p:spPr>
          <a:xfrm>
            <a:off x="838200" y="365126"/>
            <a:ext cx="10515600" cy="918730"/>
          </a:xfrm>
        </p:spPr>
        <p:txBody>
          <a:bodyPr>
            <a:normAutofit/>
          </a:bodyPr>
          <a:lstStyle/>
          <a:p>
            <a:pPr algn="ctr"/>
            <a:r>
              <a:rPr lang="en-US" dirty="0"/>
              <a:t>Lab 3</a:t>
            </a:r>
            <a:r>
              <a:rPr lang="en-US" dirty="0" smtClean="0"/>
              <a:t>- </a:t>
            </a:r>
            <a:r>
              <a:rPr lang="en-US" sz="3600" dirty="0" smtClean="0"/>
              <a:t>Car Alarm</a:t>
            </a:r>
            <a:endParaRPr lang="en-US" sz="3600" dirty="0"/>
          </a:p>
        </p:txBody>
      </p:sp>
    </p:spTree>
    <p:extLst>
      <p:ext uri="{BB962C8B-B14F-4D97-AF65-F5344CB8AC3E}">
        <p14:creationId xmlns:p14="http://schemas.microsoft.com/office/powerpoint/2010/main" val="1307706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829" t="33471" r="9164" b="26752"/>
          <a:stretch/>
        </p:blipFill>
        <p:spPr>
          <a:xfrm>
            <a:off x="130628" y="1571966"/>
            <a:ext cx="5666014" cy="4294414"/>
          </a:xfrm>
          <a:prstGeom prst="rect">
            <a:avLst/>
          </a:prstGeom>
        </p:spPr>
      </p:pic>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18</a:t>
            </a:fld>
            <a:endParaRPr lang="en-US"/>
          </a:p>
        </p:txBody>
      </p:sp>
      <p:sp>
        <p:nvSpPr>
          <p:cNvPr id="2" name="Title 1"/>
          <p:cNvSpPr>
            <a:spLocks noGrp="1"/>
          </p:cNvSpPr>
          <p:nvPr>
            <p:ph type="title"/>
          </p:nvPr>
        </p:nvSpPr>
        <p:spPr>
          <a:xfrm>
            <a:off x="1676400" y="-553641"/>
            <a:ext cx="10515600" cy="2066245"/>
          </a:xfrm>
        </p:spPr>
        <p:txBody>
          <a:bodyPr/>
          <a:lstStyle/>
          <a:p>
            <a:r>
              <a:rPr lang="en-US" dirty="0" smtClean="0"/>
              <a:t>Truth Table and Simplification </a:t>
            </a:r>
            <a:endParaRPr lang="en-US" dirty="0"/>
          </a:p>
        </p:txBody>
      </p:sp>
      <p:pic>
        <p:nvPicPr>
          <p:cNvPr id="7" name="Picture 6"/>
          <p:cNvPicPr>
            <a:picLocks noChangeAspect="1"/>
          </p:cNvPicPr>
          <p:nvPr/>
        </p:nvPicPr>
        <p:blipFill rotWithShape="1">
          <a:blip r:embed="rId3"/>
          <a:srcRect l="-2803" t="27082" r="1085" b="611"/>
          <a:stretch/>
        </p:blipFill>
        <p:spPr>
          <a:xfrm>
            <a:off x="5666014" y="1453243"/>
            <a:ext cx="5992586" cy="4294414"/>
          </a:xfrm>
          <a:prstGeom prst="rect">
            <a:avLst/>
          </a:prstGeom>
        </p:spPr>
      </p:pic>
    </p:spTree>
    <p:extLst>
      <p:ext uri="{BB962C8B-B14F-4D97-AF65-F5344CB8AC3E}">
        <p14:creationId xmlns:p14="http://schemas.microsoft.com/office/powerpoint/2010/main" val="1748254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19</a:t>
            </a:fld>
            <a:endParaRPr lang="en-US"/>
          </a:p>
        </p:txBody>
      </p:sp>
      <p:sp>
        <p:nvSpPr>
          <p:cNvPr id="2" name="Title 1"/>
          <p:cNvSpPr>
            <a:spLocks noGrp="1"/>
          </p:cNvSpPr>
          <p:nvPr>
            <p:ph type="title"/>
          </p:nvPr>
        </p:nvSpPr>
        <p:spPr/>
        <p:txBody>
          <a:bodyPr/>
          <a:lstStyle/>
          <a:p>
            <a:r>
              <a:rPr lang="en-US" dirty="0" smtClean="0"/>
              <a:t>Car Alarm Diagram</a:t>
            </a:r>
            <a:endParaRPr lang="en-US" dirty="0"/>
          </a:p>
        </p:txBody>
      </p:sp>
      <p:pic>
        <p:nvPicPr>
          <p:cNvPr id="6" name="Picture 5"/>
          <p:cNvPicPr>
            <a:picLocks noChangeAspect="1"/>
          </p:cNvPicPr>
          <p:nvPr/>
        </p:nvPicPr>
        <p:blipFill>
          <a:blip r:embed="rId2"/>
          <a:stretch>
            <a:fillRect/>
          </a:stretch>
        </p:blipFill>
        <p:spPr>
          <a:xfrm>
            <a:off x="3517900" y="1689100"/>
            <a:ext cx="4991100" cy="3975100"/>
          </a:xfrm>
          <a:prstGeom prst="rect">
            <a:avLst/>
          </a:prstGeom>
        </p:spPr>
      </p:pic>
    </p:spTree>
    <p:extLst>
      <p:ext uri="{BB962C8B-B14F-4D97-AF65-F5344CB8AC3E}">
        <p14:creationId xmlns:p14="http://schemas.microsoft.com/office/powerpoint/2010/main" val="2422383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1">
                <a:tint val="45000"/>
                <a:satMod val="400000"/>
              </a:schemeClr>
            </a:duotone>
          </a:blip>
          <a:stretch>
            <a:fillRect/>
          </a:stretch>
        </p:blipFill>
        <p:spPr>
          <a:xfrm>
            <a:off x="0" y="-798145"/>
            <a:ext cx="12192000" cy="8138160"/>
          </a:xfrm>
          <a:prstGeom prst="rect">
            <a:avLst/>
          </a:prstGeom>
        </p:spPr>
      </p:pic>
      <p:sp>
        <p:nvSpPr>
          <p:cNvPr id="3" name="Content Placeholder 2"/>
          <p:cNvSpPr>
            <a:spLocks noGrp="1"/>
          </p:cNvSpPr>
          <p:nvPr>
            <p:ph idx="1"/>
          </p:nvPr>
        </p:nvSpPr>
        <p:spPr>
          <a:xfrm>
            <a:off x="697695" y="816898"/>
            <a:ext cx="10998472" cy="5403428"/>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1 - AND, </a:t>
            </a:r>
            <a:r>
              <a:rPr lang="en-US" sz="3200" b="1" dirty="0" smtClean="0">
                <a:solidFill>
                  <a:srgbClr val="FF0000"/>
                </a:solidFill>
                <a:latin typeface="Times New Roman" panose="02020603050405020304" pitchFamily="18" charset="0"/>
                <a:cs typeface="Times New Roman" panose="02020603050405020304" pitchFamily="18" charset="0"/>
              </a:rPr>
              <a:t>OR								3	</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2 - NAND </a:t>
            </a:r>
            <a:r>
              <a:rPr lang="en-US" sz="3200" b="1" dirty="0" smtClean="0">
                <a:solidFill>
                  <a:srgbClr val="FF0000"/>
                </a:solidFill>
                <a:latin typeface="Times New Roman" panose="02020603050405020304" pitchFamily="18" charset="0"/>
                <a:cs typeface="Times New Roman" panose="02020603050405020304" pitchFamily="18" charset="0"/>
              </a:rPr>
              <a:t>ALTERNATIVE					9</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3 - Car Alarm (Midterm</a:t>
            </a:r>
            <a:r>
              <a:rPr lang="en-US" sz="3200" b="1" dirty="0" smtClean="0">
                <a:solidFill>
                  <a:srgbClr val="FF0000"/>
                </a:solidFill>
                <a:latin typeface="Times New Roman" panose="02020603050405020304" pitchFamily="18" charset="0"/>
                <a:cs typeface="Times New Roman" panose="02020603050405020304" pitchFamily="18" charset="0"/>
              </a:rPr>
              <a:t>)					16</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4 - NAND SR </a:t>
            </a:r>
            <a:r>
              <a:rPr lang="en-US" sz="3200" b="1" dirty="0" smtClean="0">
                <a:solidFill>
                  <a:srgbClr val="FF0000"/>
                </a:solidFill>
                <a:latin typeface="Times New Roman" panose="02020603050405020304" pitchFamily="18" charset="0"/>
                <a:cs typeface="Times New Roman" panose="02020603050405020304" pitchFamily="18" charset="0"/>
              </a:rPr>
              <a:t>Latch						22</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5 - Binary to 7-Segment Counter (hardware</a:t>
            </a:r>
            <a:r>
              <a:rPr lang="en-US" sz="3200" b="1" dirty="0" smtClean="0">
                <a:solidFill>
                  <a:srgbClr val="FF0000"/>
                </a:solidFill>
                <a:latin typeface="Times New Roman" panose="02020603050405020304" pitchFamily="18" charset="0"/>
                <a:cs typeface="Times New Roman" panose="02020603050405020304" pitchFamily="18" charset="0"/>
              </a:rPr>
              <a:t>)		28</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6a - Basic Stamp 1 - LED </a:t>
            </a:r>
            <a:r>
              <a:rPr lang="en-US" sz="3200" b="1" dirty="0" smtClean="0">
                <a:solidFill>
                  <a:srgbClr val="FF0000"/>
                </a:solidFill>
                <a:latin typeface="Times New Roman" panose="02020603050405020304" pitchFamily="18" charset="0"/>
                <a:cs typeface="Times New Roman" panose="02020603050405020304" pitchFamily="18" charset="0"/>
              </a:rPr>
              <a:t>flasher				33</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6b - Basic Stamp 2 - Temp Sensor/</a:t>
            </a:r>
            <a:r>
              <a:rPr lang="en-US" sz="3200" b="1" dirty="0" smtClean="0">
                <a:solidFill>
                  <a:srgbClr val="FF0000"/>
                </a:solidFill>
                <a:latin typeface="Times New Roman" panose="02020603050405020304" pitchFamily="18" charset="0"/>
                <a:cs typeface="Times New Roman" panose="02020603050405020304" pitchFamily="18" charset="0"/>
              </a:rPr>
              <a:t>Heater		40</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7 - Basic Stamp 3 - Binary Counter (</a:t>
            </a:r>
            <a:r>
              <a:rPr lang="en-US" sz="3200" b="1" dirty="0" smtClean="0">
                <a:solidFill>
                  <a:srgbClr val="FF0000"/>
                </a:solidFill>
                <a:latin typeface="Times New Roman" panose="02020603050405020304" pitchFamily="18" charset="0"/>
                <a:cs typeface="Times New Roman" panose="02020603050405020304" pitchFamily="18" charset="0"/>
              </a:rPr>
              <a:t>software		47</a:t>
            </a:r>
            <a:endParaRPr lang="en-US" sz="32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1600" dirty="0" smtClean="0"/>
          </a:p>
          <a:p>
            <a:endParaRPr lang="en-US" sz="1600" dirty="0" smtClean="0"/>
          </a:p>
          <a:p>
            <a:endParaRPr lang="en-US" sz="1600" dirty="0" smtClean="0"/>
          </a:p>
        </p:txBody>
      </p:sp>
      <p:sp>
        <p:nvSpPr>
          <p:cNvPr id="4" name="Footer Placeholder 3"/>
          <p:cNvSpPr>
            <a:spLocks noGrp="1"/>
          </p:cNvSpPr>
          <p:nvPr>
            <p:ph type="ftr" sz="quarter" idx="11"/>
          </p:nvPr>
        </p:nvSpPr>
        <p:spPr>
          <a:xfrm>
            <a:off x="838200" y="6356349"/>
            <a:ext cx="1952625" cy="365125"/>
          </a:xfrm>
        </p:spPr>
        <p:txBody>
          <a:bodyPr/>
          <a:lstStyle/>
          <a:p>
            <a:pPr algn="l"/>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a:t>
            </a:fld>
            <a:endParaRPr lang="en-US" dirty="0"/>
          </a:p>
        </p:txBody>
      </p:sp>
      <p:sp>
        <p:nvSpPr>
          <p:cNvPr id="2" name="Title 1"/>
          <p:cNvSpPr>
            <a:spLocks noGrp="1"/>
          </p:cNvSpPr>
          <p:nvPr>
            <p:ph type="title"/>
          </p:nvPr>
        </p:nvSpPr>
        <p:spPr>
          <a:xfrm>
            <a:off x="838200" y="28230"/>
            <a:ext cx="10515600" cy="788667"/>
          </a:xfrm>
        </p:spPr>
        <p:txBody>
          <a:bodyPr/>
          <a:lstStyle/>
          <a:p>
            <a:pPr algn="ctr"/>
            <a:r>
              <a:rPr lang="en-US" b="1" dirty="0" smtClean="0">
                <a:solidFill>
                  <a:srgbClr val="FF0000"/>
                </a:solidFill>
              </a:rPr>
              <a:t>Table of Contents</a:t>
            </a:r>
            <a:endParaRPr lang="en-US" b="1" dirty="0">
              <a:solidFill>
                <a:srgbClr val="FF0000"/>
              </a:solidFill>
            </a:endParaRPr>
          </a:p>
        </p:txBody>
      </p:sp>
    </p:spTree>
    <p:extLst>
      <p:ext uri="{BB962C8B-B14F-4D97-AF65-F5344CB8AC3E}">
        <p14:creationId xmlns:p14="http://schemas.microsoft.com/office/powerpoint/2010/main" val="4166774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351088"/>
            <a:ext cx="2944435" cy="4351338"/>
          </a:xfrm>
        </p:spPr>
      </p:pic>
      <p:sp>
        <p:nvSpPr>
          <p:cNvPr id="4" name="Footer Placeholder 3"/>
          <p:cNvSpPr>
            <a:spLocks noGrp="1"/>
          </p:cNvSpPr>
          <p:nvPr>
            <p:ph type="ftr" sz="quarter" idx="11"/>
          </p:nvPr>
        </p:nvSpPr>
        <p:spPr>
          <a:xfrm>
            <a:off x="3095995" y="6375604"/>
            <a:ext cx="5048921" cy="365125"/>
          </a:xfrm>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20</a:t>
            </a:fld>
            <a:endParaRPr lang="en-US"/>
          </a:p>
        </p:txBody>
      </p:sp>
      <p:sp>
        <p:nvSpPr>
          <p:cNvPr id="2" name="Title 1"/>
          <p:cNvSpPr>
            <a:spLocks noGrp="1"/>
          </p:cNvSpPr>
          <p:nvPr>
            <p:ph type="title"/>
          </p:nvPr>
        </p:nvSpPr>
        <p:spPr/>
        <p:txBody>
          <a:bodyPr/>
          <a:lstStyle/>
          <a:p>
            <a:r>
              <a:rPr lang="en-US" dirty="0" smtClean="0"/>
              <a:t>Pictures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386" y="0"/>
            <a:ext cx="3151414" cy="43513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69888"/>
            <a:ext cx="3251201" cy="448151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1500" y="2188029"/>
            <a:ext cx="2730500" cy="4669971"/>
          </a:xfrm>
          <a:prstGeom prst="rect">
            <a:avLst/>
          </a:prstGeom>
        </p:spPr>
      </p:pic>
    </p:spTree>
    <p:extLst>
      <p:ext uri="{BB962C8B-B14F-4D97-AF65-F5344CB8AC3E}">
        <p14:creationId xmlns:p14="http://schemas.microsoft.com/office/powerpoint/2010/main" val="3998212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Working out the problem and designing our circuit wasn’t difficult for us. The first solution we came up did work in </a:t>
            </a:r>
            <a:r>
              <a:rPr lang="en-US" dirty="0" err="1" smtClean="0"/>
              <a:t>Multisim</a:t>
            </a:r>
            <a:r>
              <a:rPr lang="en-US" dirty="0" smtClean="0"/>
              <a:t> but it involved 4 chips which we realized it would take longer to wire up in the lab so we looked at our equation and simplified it further, that brought us down to three chips.</a:t>
            </a:r>
          </a:p>
          <a:p>
            <a:r>
              <a:rPr lang="en-US" dirty="0" smtClean="0"/>
              <a:t>After we built it in </a:t>
            </a:r>
            <a:r>
              <a:rPr lang="en-US" dirty="0" err="1" smtClean="0"/>
              <a:t>Multisim</a:t>
            </a:r>
            <a:r>
              <a:rPr lang="en-US" dirty="0" smtClean="0"/>
              <a:t>, we wired it up and did the demonstrations.</a:t>
            </a:r>
          </a:p>
          <a:p>
            <a:r>
              <a:rPr lang="en-US" dirty="0" smtClean="0"/>
              <a:t>Our circuits worked and it met the given input and output requirements.</a:t>
            </a: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21</a:t>
            </a:fld>
            <a:endParaRPr lang="en-US"/>
          </a:p>
        </p:txBody>
      </p:sp>
      <p:sp>
        <p:nvSpPr>
          <p:cNvPr id="2" name="Title 1"/>
          <p:cNvSpPr>
            <a:spLocks noGrp="1"/>
          </p:cNvSpPr>
          <p:nvPr>
            <p:ph type="title"/>
          </p:nvPr>
        </p:nvSpPr>
        <p:spPr/>
        <p:txBody>
          <a:bodyPr/>
          <a:lstStyle/>
          <a:p>
            <a:r>
              <a:rPr lang="en-US" dirty="0" smtClean="0"/>
              <a:t>Summary and Conclusion</a:t>
            </a:r>
            <a:endParaRPr lang="en-US" dirty="0"/>
          </a:p>
        </p:txBody>
      </p:sp>
    </p:spTree>
    <p:extLst>
      <p:ext uri="{BB962C8B-B14F-4D97-AF65-F5344CB8AC3E}">
        <p14:creationId xmlns:p14="http://schemas.microsoft.com/office/powerpoint/2010/main" val="1273047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416589" cy="6970295"/>
          </a:xfrm>
          <a:prstGeom prst="rect">
            <a:avLst/>
          </a:prstGeom>
        </p:spPr>
      </p:pic>
      <p:sp>
        <p:nvSpPr>
          <p:cNvPr id="3" name="Content Placeholder 2"/>
          <p:cNvSpPr>
            <a:spLocks noGrp="1"/>
          </p:cNvSpPr>
          <p:nvPr>
            <p:ph idx="1"/>
          </p:nvPr>
        </p:nvSpPr>
        <p:spPr/>
        <p:txBody>
          <a:bodyPr/>
          <a:lstStyle/>
          <a:p>
            <a:pPr algn="ctr"/>
            <a:endParaRPr lang="en-US" dirty="0" smtClean="0"/>
          </a:p>
          <a:p>
            <a:pPr algn="ctr"/>
            <a:endParaRPr lang="en-US" dirty="0"/>
          </a:p>
          <a:p>
            <a:pPr algn="ctr"/>
            <a:endParaRPr lang="en-US" dirty="0" smtClean="0"/>
          </a:p>
          <a:p>
            <a:pPr algn="ctr"/>
            <a:endParaRPr lang="en-US" dirty="0"/>
          </a:p>
          <a:p>
            <a:pPr marL="0" indent="0" algn="ctr">
              <a:buNone/>
            </a:pPr>
            <a:r>
              <a:rPr lang="en-US" sz="4400" dirty="0" smtClean="0">
                <a:solidFill>
                  <a:srgbClr val="FF0000"/>
                </a:solidFill>
                <a:latin typeface="Times New Roman" panose="02020603050405020304" pitchFamily="18" charset="0"/>
                <a:cs typeface="Times New Roman" panose="02020603050405020304" pitchFamily="18" charset="0"/>
              </a:rPr>
              <a:t>Lab 4 - </a:t>
            </a:r>
            <a:r>
              <a:rPr lang="en-US" sz="4400" dirty="0">
                <a:solidFill>
                  <a:srgbClr val="FF0000"/>
                </a:solidFill>
                <a:latin typeface="Times New Roman" panose="02020603050405020304" pitchFamily="18" charset="0"/>
                <a:cs typeface="Times New Roman" panose="02020603050405020304" pitchFamily="18" charset="0"/>
              </a:rPr>
              <a:t>NAND SR Latch</a:t>
            </a:r>
          </a:p>
          <a:p>
            <a:pPr marL="0" indent="0" algn="ctr">
              <a:buNone/>
            </a:pP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22</a:t>
            </a:fld>
            <a:endParaRPr lang="en-US"/>
          </a:p>
        </p:txBody>
      </p:sp>
    </p:spTree>
    <p:extLst>
      <p:ext uri="{BB962C8B-B14F-4D97-AF65-F5344CB8AC3E}">
        <p14:creationId xmlns:p14="http://schemas.microsoft.com/office/powerpoint/2010/main" val="3826132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4"/>
            <a:ext cx="10515600" cy="5157355"/>
          </a:xfrm>
        </p:spPr>
        <p:txBody>
          <a:bodyPr>
            <a:normAutofit/>
          </a:bodyPr>
          <a:lstStyle/>
          <a:p>
            <a:r>
              <a:rPr lang="en-US" dirty="0" smtClean="0"/>
              <a:t>Objective</a:t>
            </a:r>
          </a:p>
          <a:p>
            <a:pPr lvl="1"/>
            <a:r>
              <a:rPr lang="en-US" dirty="0" smtClean="0"/>
              <a:t>Learning how latches or flip flops works.</a:t>
            </a:r>
          </a:p>
          <a:p>
            <a:pPr lvl="1"/>
            <a:endParaRPr lang="en-US" dirty="0" smtClean="0"/>
          </a:p>
          <a:p>
            <a:r>
              <a:rPr lang="en-US" dirty="0" smtClean="0"/>
              <a:t>Equipment and Material</a:t>
            </a:r>
          </a:p>
          <a:p>
            <a:pPr marL="914400" lvl="2" indent="0">
              <a:buNone/>
            </a:pPr>
            <a:r>
              <a:rPr lang="en-US" dirty="0" smtClean="0"/>
              <a:t>Breadboard	DMM		    Chips                        Resistors        DIP Switch   LEDS	          	       Brand: GW </a:t>
            </a:r>
            <a:r>
              <a:rPr lang="en-US" dirty="0" err="1" smtClean="0"/>
              <a:t>instek</a:t>
            </a:r>
            <a:r>
              <a:rPr lang="en-US" dirty="0" smtClean="0"/>
              <a:t> 	   74LS00 (NAND)	     (2) 10k ohm                              2</a:t>
            </a:r>
          </a:p>
          <a:p>
            <a:pPr marL="914400" lvl="2" indent="0">
              <a:buNone/>
            </a:pPr>
            <a:r>
              <a:rPr lang="en-US" dirty="0" smtClean="0"/>
              <a:t>                       Model </a:t>
            </a:r>
            <a:r>
              <a:rPr lang="en-US" dirty="0"/>
              <a:t>#: </a:t>
            </a:r>
            <a:r>
              <a:rPr lang="en-US" dirty="0" smtClean="0"/>
              <a:t>GDM8245       </a:t>
            </a:r>
            <a:r>
              <a:rPr lang="en-US" dirty="0"/>
              <a:t>		 </a:t>
            </a:r>
          </a:p>
          <a:p>
            <a:pPr marL="914400" lvl="2" indent="0">
              <a:buNone/>
            </a:pPr>
            <a:r>
              <a:rPr lang="en-US" dirty="0" smtClean="0"/>
              <a:t>                       SN</a:t>
            </a:r>
            <a:r>
              <a:rPr lang="en-US" dirty="0"/>
              <a:t>: </a:t>
            </a:r>
            <a:r>
              <a:rPr lang="en-US" dirty="0" smtClean="0"/>
              <a:t>CL860332	   </a:t>
            </a:r>
          </a:p>
          <a:p>
            <a:pPr marL="457200" lvl="1" indent="0">
              <a:buNone/>
            </a:pPr>
            <a:r>
              <a:rPr lang="en-US" dirty="0" smtClean="0"/>
              <a:t>						  </a:t>
            </a:r>
            <a:endParaRPr lang="en-US" sz="2000" dirty="0" smtClean="0"/>
          </a:p>
          <a:p>
            <a:r>
              <a:rPr lang="en-US" dirty="0" smtClean="0"/>
              <a:t>Research and Information</a:t>
            </a:r>
          </a:p>
          <a:p>
            <a:pPr marL="457200" lvl="1" indent="0">
              <a:buNone/>
            </a:pPr>
            <a:r>
              <a:rPr lang="en-US" sz="2000" dirty="0" smtClean="0"/>
              <a:t>Chapter 5 lecture</a:t>
            </a:r>
          </a:p>
          <a:p>
            <a:pPr marL="457200" lvl="1" indent="0">
              <a:buNone/>
            </a:pPr>
            <a:endParaRPr lang="en-US" sz="2000" dirty="0" smtClean="0"/>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23</a:t>
            </a:fld>
            <a:endParaRPr lang="en-US"/>
          </a:p>
        </p:txBody>
      </p:sp>
      <p:sp>
        <p:nvSpPr>
          <p:cNvPr id="2" name="Title 1"/>
          <p:cNvSpPr>
            <a:spLocks noGrp="1"/>
          </p:cNvSpPr>
          <p:nvPr>
            <p:ph type="title"/>
          </p:nvPr>
        </p:nvSpPr>
        <p:spPr>
          <a:xfrm>
            <a:off x="838200" y="365126"/>
            <a:ext cx="10515600" cy="918730"/>
          </a:xfrm>
        </p:spPr>
        <p:txBody>
          <a:bodyPr>
            <a:normAutofit/>
          </a:bodyPr>
          <a:lstStyle/>
          <a:p>
            <a:pPr algn="ctr"/>
            <a:r>
              <a:rPr lang="en-US" dirty="0"/>
              <a:t>Lab </a:t>
            </a:r>
            <a:r>
              <a:rPr lang="en-US" dirty="0" smtClean="0"/>
              <a:t>4- </a:t>
            </a:r>
            <a:r>
              <a:rPr lang="en-US" sz="3600" dirty="0"/>
              <a:t>NAND SR Latch</a:t>
            </a:r>
          </a:p>
        </p:txBody>
      </p:sp>
      <p:sp>
        <p:nvSpPr>
          <p:cNvPr id="6" name="Multiply 5"/>
          <p:cNvSpPr/>
          <p:nvPr/>
        </p:nvSpPr>
        <p:spPr>
          <a:xfrm>
            <a:off x="10325100" y="3568700"/>
            <a:ext cx="203200" cy="177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869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Used breadboard, variable power supply, clip leads, DMM to measure supply voltage, built </a:t>
            </a:r>
            <a:r>
              <a:rPr lang="en-US" u="sng" dirty="0"/>
              <a:t>NAND SR latch</a:t>
            </a:r>
            <a:r>
              <a:rPr lang="en-US" dirty="0"/>
              <a:t> using dip switches and pull up resistors. Used LED for output. </a:t>
            </a:r>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24</a:t>
            </a:fld>
            <a:endParaRPr lang="en-US"/>
          </a:p>
        </p:txBody>
      </p:sp>
      <p:sp>
        <p:nvSpPr>
          <p:cNvPr id="2" name="Title 1"/>
          <p:cNvSpPr>
            <a:spLocks noGrp="1"/>
          </p:cNvSpPr>
          <p:nvPr>
            <p:ph type="title"/>
          </p:nvPr>
        </p:nvSpPr>
        <p:spPr/>
        <p:txBody>
          <a:bodyPr/>
          <a:lstStyle/>
          <a:p>
            <a:r>
              <a:rPr lang="en-US" dirty="0" smtClean="0"/>
              <a:t>Details and Procedures</a:t>
            </a:r>
            <a:endParaRPr lang="en-US" dirty="0"/>
          </a:p>
        </p:txBody>
      </p:sp>
    </p:spTree>
    <p:extLst>
      <p:ext uri="{BB962C8B-B14F-4D97-AF65-F5344CB8AC3E}">
        <p14:creationId xmlns:p14="http://schemas.microsoft.com/office/powerpoint/2010/main" val="3330230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2506" y="6492875"/>
            <a:ext cx="5048921" cy="365125"/>
          </a:xfrm>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25</a:t>
            </a:fld>
            <a:endParaRPr lang="en-US"/>
          </a:p>
        </p:txBody>
      </p:sp>
      <p:sp>
        <p:nvSpPr>
          <p:cNvPr id="2" name="Title 1"/>
          <p:cNvSpPr>
            <a:spLocks noGrp="1"/>
          </p:cNvSpPr>
          <p:nvPr>
            <p:ph type="title"/>
          </p:nvPr>
        </p:nvSpPr>
        <p:spPr/>
        <p:txBody>
          <a:bodyPr/>
          <a:lstStyle/>
          <a:p>
            <a:r>
              <a:rPr lang="en-US" dirty="0" smtClean="0"/>
              <a:t>Information about a Latch</a:t>
            </a:r>
            <a:endParaRPr lang="en-US" dirty="0"/>
          </a:p>
        </p:txBody>
      </p:sp>
      <p:grpSp>
        <p:nvGrpSpPr>
          <p:cNvPr id="6" name="Group 5"/>
          <p:cNvGrpSpPr>
            <a:grpSpLocks/>
          </p:cNvGrpSpPr>
          <p:nvPr/>
        </p:nvGrpSpPr>
        <p:grpSpPr bwMode="auto">
          <a:xfrm>
            <a:off x="1096169" y="2566194"/>
            <a:ext cx="6418262" cy="2513012"/>
            <a:chOff x="867" y="2329"/>
            <a:chExt cx="4043" cy="1583"/>
          </a:xfrm>
        </p:grpSpPr>
        <p:pic>
          <p:nvPicPr>
            <p:cNvPr id="7" name="Picture 6" descr="fg05_00000_AAGTNP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 y="2329"/>
              <a:ext cx="4043" cy="1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Rectangle 7"/>
            <p:cNvSpPr>
              <a:spLocks noChangeArrowheads="1"/>
            </p:cNvSpPr>
            <p:nvPr/>
          </p:nvSpPr>
          <p:spPr bwMode="auto">
            <a:xfrm>
              <a:off x="1716" y="3744"/>
              <a:ext cx="2472" cy="16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grpSp>
      <p:sp>
        <p:nvSpPr>
          <p:cNvPr id="9" name="Rectangle 8"/>
          <p:cNvSpPr/>
          <p:nvPr/>
        </p:nvSpPr>
        <p:spPr>
          <a:xfrm>
            <a:off x="0" y="5441434"/>
            <a:ext cx="4058999" cy="369332"/>
          </a:xfrm>
          <a:prstGeom prst="rect">
            <a:avLst/>
          </a:prstGeom>
        </p:spPr>
        <p:txBody>
          <a:bodyPr wrap="none">
            <a:spAutoFit/>
          </a:bodyPr>
          <a:lstStyle/>
          <a:p>
            <a:pPr lvl="1"/>
            <a:r>
              <a:rPr lang="en-US" dirty="0">
                <a:latin typeface="Arial" charset="0"/>
                <a:ea typeface="ＭＳ Ｐゴシック" charset="0"/>
              </a:rPr>
              <a:t>Inputs are </a:t>
            </a:r>
            <a:r>
              <a:rPr lang="en-US" i="1" dirty="0">
                <a:latin typeface="Arial" charset="0"/>
                <a:ea typeface="ＭＳ Ｐゴシック" charset="0"/>
              </a:rPr>
              <a:t>SET</a:t>
            </a:r>
            <a:r>
              <a:rPr lang="en-US" dirty="0">
                <a:latin typeface="Arial" charset="0"/>
                <a:ea typeface="ＭＳ Ｐゴシック" charset="0"/>
              </a:rPr>
              <a:t> and </a:t>
            </a:r>
            <a:r>
              <a:rPr lang="en-US" i="1" dirty="0">
                <a:latin typeface="Arial" charset="0"/>
                <a:ea typeface="ＭＳ Ｐゴシック" charset="0"/>
              </a:rPr>
              <a:t>CLEAR</a:t>
            </a:r>
            <a:r>
              <a:rPr lang="en-US" dirty="0">
                <a:latin typeface="Arial" charset="0"/>
                <a:ea typeface="ＭＳ Ｐゴシック" charset="0"/>
              </a:rPr>
              <a:t> (</a:t>
            </a:r>
            <a:r>
              <a:rPr lang="en-US" i="1" dirty="0">
                <a:latin typeface="Arial" charset="0"/>
                <a:ea typeface="ＭＳ Ｐゴシック" charset="0"/>
              </a:rPr>
              <a:t>RESET</a:t>
            </a:r>
            <a:r>
              <a:rPr lang="en-US" dirty="0">
                <a:latin typeface="Arial" charset="0"/>
                <a:ea typeface="ＭＳ Ｐゴシック" charset="0"/>
              </a:rPr>
              <a:t>).</a:t>
            </a:r>
          </a:p>
        </p:txBody>
      </p:sp>
      <p:sp>
        <p:nvSpPr>
          <p:cNvPr id="10" name="Rectangle 9"/>
          <p:cNvSpPr/>
          <p:nvPr/>
        </p:nvSpPr>
        <p:spPr>
          <a:xfrm>
            <a:off x="533400" y="5836335"/>
            <a:ext cx="6096000" cy="646331"/>
          </a:xfrm>
          <a:prstGeom prst="rect">
            <a:avLst/>
          </a:prstGeom>
        </p:spPr>
        <p:txBody>
          <a:bodyPr>
            <a:spAutoFit/>
          </a:bodyPr>
          <a:lstStyle/>
          <a:p>
            <a:r>
              <a:rPr lang="en-US" dirty="0">
                <a:latin typeface="Arial" charset="0"/>
                <a:ea typeface="ＭＳ Ｐゴシック" charset="0"/>
              </a:rPr>
              <a:t>Inputs are active-LOW—output will change when the input is pulsed LOW.</a:t>
            </a:r>
          </a:p>
        </p:txBody>
      </p:sp>
      <p:sp>
        <p:nvSpPr>
          <p:cNvPr id="11" name="Rectangle 10"/>
          <p:cNvSpPr>
            <a:spLocks noGrp="1" noChangeArrowheads="1"/>
          </p:cNvSpPr>
          <p:nvPr/>
        </p:nvSpPr>
        <p:spPr bwMode="auto">
          <a:xfrm>
            <a:off x="7526337" y="1243013"/>
            <a:ext cx="4551363" cy="302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10000"/>
              </a:spcBef>
              <a:spcAft>
                <a:spcPct val="0"/>
              </a:spcAft>
              <a:buChar char="–"/>
              <a:defRPr sz="2500">
                <a:solidFill>
                  <a:schemeClr val="tx1"/>
                </a:solidFill>
                <a:latin typeface="+mn-lt"/>
                <a:ea typeface="+mn-ea"/>
              </a:defRPr>
            </a:lvl2pPr>
            <a:lvl3pPr marL="1143000" indent="-228600" algn="l" rtl="0" eaLnBrk="0" fontAlgn="base" hangingPunct="0">
              <a:spcBef>
                <a:spcPct val="10000"/>
              </a:spcBef>
              <a:spcAft>
                <a:spcPct val="0"/>
              </a:spcAft>
              <a:buChar char="•"/>
              <a:defRPr sz="23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Courier" pitchFamily="49" charset="0"/>
                <a:ea typeface="+mn-ea"/>
              </a:defRPr>
            </a:lvl5pPr>
            <a:lvl6pPr marL="2514600" indent="-228600" algn="l" rtl="0" fontAlgn="base">
              <a:spcBef>
                <a:spcPct val="20000"/>
              </a:spcBef>
              <a:spcAft>
                <a:spcPct val="0"/>
              </a:spcAft>
              <a:buChar char="»"/>
              <a:defRPr sz="2000">
                <a:solidFill>
                  <a:schemeClr val="tx1"/>
                </a:solidFill>
                <a:latin typeface="Courier" pitchFamily="49" charset="0"/>
                <a:ea typeface="+mn-ea"/>
              </a:defRPr>
            </a:lvl6pPr>
            <a:lvl7pPr marL="2971800" indent="-228600" algn="l" rtl="0" fontAlgn="base">
              <a:spcBef>
                <a:spcPct val="20000"/>
              </a:spcBef>
              <a:spcAft>
                <a:spcPct val="0"/>
              </a:spcAft>
              <a:buChar char="»"/>
              <a:defRPr sz="2000">
                <a:solidFill>
                  <a:schemeClr val="tx1"/>
                </a:solidFill>
                <a:latin typeface="Courier" pitchFamily="49" charset="0"/>
                <a:ea typeface="+mn-ea"/>
              </a:defRPr>
            </a:lvl7pPr>
            <a:lvl8pPr marL="3429000" indent="-228600" algn="l" rtl="0" fontAlgn="base">
              <a:spcBef>
                <a:spcPct val="20000"/>
              </a:spcBef>
              <a:spcAft>
                <a:spcPct val="0"/>
              </a:spcAft>
              <a:buChar char="»"/>
              <a:defRPr sz="2000">
                <a:solidFill>
                  <a:schemeClr val="tx1"/>
                </a:solidFill>
                <a:latin typeface="Courier" pitchFamily="49" charset="0"/>
                <a:ea typeface="+mn-ea"/>
              </a:defRPr>
            </a:lvl8pPr>
            <a:lvl9pPr marL="3886200" indent="-228600" algn="l" rtl="0" fontAlgn="base">
              <a:spcBef>
                <a:spcPct val="20000"/>
              </a:spcBef>
              <a:spcAft>
                <a:spcPct val="0"/>
              </a:spcAft>
              <a:buChar char="»"/>
              <a:defRPr sz="2000">
                <a:solidFill>
                  <a:schemeClr val="tx1"/>
                </a:solidFill>
                <a:latin typeface="Courier" pitchFamily="49" charset="0"/>
                <a:ea typeface="+mn-ea"/>
              </a:defRPr>
            </a:lvl9pPr>
          </a:lstStyle>
          <a:p>
            <a:r>
              <a:rPr lang="en-US" sz="2000" dirty="0">
                <a:latin typeface="Arial" charset="0"/>
                <a:ea typeface="ＭＳ Ｐゴシック" charset="0"/>
              </a:rPr>
              <a:t>Summary of the </a:t>
            </a:r>
            <a:r>
              <a:rPr lang="en-US" sz="2000" b="1" dirty="0">
                <a:effectLst>
                  <a:outerShdw blurRad="38100" dist="38100" dir="2700000" algn="tl">
                    <a:srgbClr val="DDDDDD"/>
                  </a:outerShdw>
                </a:effectLst>
                <a:latin typeface="Arial" charset="0"/>
                <a:ea typeface="ＭＳ Ｐゴシック" charset="0"/>
              </a:rPr>
              <a:t>NAND</a:t>
            </a:r>
            <a:r>
              <a:rPr lang="en-US" sz="2000" dirty="0">
                <a:latin typeface="Arial" charset="0"/>
                <a:ea typeface="ＭＳ Ｐゴシック" charset="0"/>
              </a:rPr>
              <a:t> latch:</a:t>
            </a:r>
          </a:p>
          <a:p>
            <a:pPr lvl="1"/>
            <a:r>
              <a:rPr lang="en-US" sz="2000" b="1" dirty="0">
                <a:latin typeface="Arial" charset="0"/>
                <a:ea typeface="ＭＳ Ｐゴシック" charset="0"/>
              </a:rPr>
              <a:t>SET = 1, RESET = 1</a:t>
            </a:r>
            <a:r>
              <a:rPr lang="en-US" sz="2000" dirty="0">
                <a:latin typeface="Arial" charset="0"/>
                <a:ea typeface="ＭＳ Ｐゴシック" charset="0"/>
              </a:rPr>
              <a:t>—Normal resting state, outputs remain in state they were in prior to input.</a:t>
            </a:r>
          </a:p>
          <a:p>
            <a:pPr lvl="1"/>
            <a:r>
              <a:rPr lang="en-US" sz="2000" b="1" dirty="0">
                <a:latin typeface="Arial" charset="0"/>
                <a:ea typeface="ＭＳ Ｐゴシック" charset="0"/>
              </a:rPr>
              <a:t>SET = 0, RESET = 1</a:t>
            </a:r>
            <a:r>
              <a:rPr lang="en-US" sz="2000" dirty="0">
                <a:latin typeface="Arial" charset="0"/>
                <a:ea typeface="ＭＳ Ｐゴシック" charset="0"/>
              </a:rPr>
              <a:t>—Output will go to </a:t>
            </a:r>
            <a:r>
              <a:rPr lang="en-US" sz="2000" i="1" dirty="0">
                <a:latin typeface="Arial" charset="0"/>
                <a:ea typeface="ＭＳ Ｐゴシック" charset="0"/>
              </a:rPr>
              <a:t>Q</a:t>
            </a:r>
            <a:r>
              <a:rPr lang="en-US" sz="2000" dirty="0">
                <a:latin typeface="Arial" charset="0"/>
                <a:ea typeface="ＭＳ Ｐゴシック" charset="0"/>
              </a:rPr>
              <a:t> = 1 and remains there, even after SET returns HIGH.</a:t>
            </a:r>
          </a:p>
          <a:p>
            <a:pPr lvl="2"/>
            <a:r>
              <a:rPr lang="en-US" sz="2000" dirty="0">
                <a:latin typeface="Arial" charset="0"/>
                <a:ea typeface="ＭＳ Ｐゴシック" charset="0"/>
              </a:rPr>
              <a:t>Called </a:t>
            </a:r>
            <a:r>
              <a:rPr lang="en-US" sz="2000" i="1" dirty="0">
                <a:latin typeface="Arial" charset="0"/>
                <a:ea typeface="ＭＳ Ｐゴシック" charset="0"/>
              </a:rPr>
              <a:t>setting</a:t>
            </a:r>
            <a:r>
              <a:rPr lang="en-US" sz="2000" dirty="0">
                <a:latin typeface="Arial" charset="0"/>
                <a:ea typeface="ＭＳ Ｐゴシック" charset="0"/>
              </a:rPr>
              <a:t> the latch.</a:t>
            </a:r>
          </a:p>
          <a:p>
            <a:pPr lvl="1"/>
            <a:r>
              <a:rPr lang="en-US" sz="2000" b="1" dirty="0">
                <a:latin typeface="Arial" charset="0"/>
                <a:ea typeface="ＭＳ Ｐゴシック" charset="0"/>
              </a:rPr>
              <a:t>SET = 0, RESET = 0</a:t>
            </a:r>
            <a:r>
              <a:rPr lang="en-US" sz="2000" dirty="0">
                <a:latin typeface="Arial" charset="0"/>
                <a:ea typeface="ＭＳ Ｐゴシック" charset="0"/>
              </a:rPr>
              <a:t>—Will produce </a:t>
            </a:r>
            <a:r>
              <a:rPr lang="en-US" sz="2000" i="1" dirty="0">
                <a:latin typeface="Arial" charset="0"/>
                <a:ea typeface="ＭＳ Ｐゴシック" charset="0"/>
              </a:rPr>
              <a:t>Q</a:t>
            </a:r>
            <a:r>
              <a:rPr lang="en-US" sz="2000" dirty="0">
                <a:latin typeface="Arial" charset="0"/>
                <a:ea typeface="ＭＳ Ｐゴシック" charset="0"/>
              </a:rPr>
              <a:t> = 0 LOW and remains there, even after RESET returns HIGH.</a:t>
            </a:r>
          </a:p>
          <a:p>
            <a:pPr lvl="2"/>
            <a:r>
              <a:rPr lang="en-US" sz="2000" dirty="0">
                <a:latin typeface="Arial" charset="0"/>
                <a:ea typeface="ＭＳ Ｐゴシック" charset="0"/>
              </a:rPr>
              <a:t>Called </a:t>
            </a:r>
            <a:r>
              <a:rPr lang="en-US" sz="2000" i="1" dirty="0">
                <a:latin typeface="Arial" charset="0"/>
                <a:ea typeface="ＭＳ Ｐゴシック" charset="0"/>
              </a:rPr>
              <a:t>clearing </a:t>
            </a:r>
            <a:r>
              <a:rPr lang="en-US" sz="2000" dirty="0">
                <a:latin typeface="Arial" charset="0"/>
                <a:ea typeface="ＭＳ Ｐゴシック" charset="0"/>
              </a:rPr>
              <a:t>or</a:t>
            </a:r>
            <a:r>
              <a:rPr lang="en-US" sz="2000" i="1" dirty="0">
                <a:latin typeface="Arial" charset="0"/>
                <a:ea typeface="ＭＳ Ｐゴシック" charset="0"/>
              </a:rPr>
              <a:t> resetting</a:t>
            </a:r>
            <a:r>
              <a:rPr lang="en-US" sz="2000" dirty="0">
                <a:latin typeface="Arial" charset="0"/>
                <a:ea typeface="ＭＳ Ｐゴシック" charset="0"/>
              </a:rPr>
              <a:t> the latch.</a:t>
            </a:r>
          </a:p>
        </p:txBody>
      </p:sp>
    </p:spTree>
    <p:extLst>
      <p:ext uri="{BB962C8B-B14F-4D97-AF65-F5344CB8AC3E}">
        <p14:creationId xmlns:p14="http://schemas.microsoft.com/office/powerpoint/2010/main" val="51830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88900" y="1690688"/>
            <a:ext cx="2451021" cy="4351338"/>
          </a:xfrm>
          <a:prstGeom prst="rect">
            <a:avLst/>
          </a:prstGeom>
        </p:spPr>
      </p:pic>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26</a:t>
            </a:fld>
            <a:endParaRPr lang="en-US"/>
          </a:p>
        </p:txBody>
      </p:sp>
      <p:sp>
        <p:nvSpPr>
          <p:cNvPr id="2" name="Title 1"/>
          <p:cNvSpPr>
            <a:spLocks noGrp="1"/>
          </p:cNvSpPr>
          <p:nvPr>
            <p:ph type="title"/>
          </p:nvPr>
        </p:nvSpPr>
        <p:spPr/>
        <p:txBody>
          <a:bodyPr/>
          <a:lstStyle/>
          <a:p>
            <a:r>
              <a:rPr lang="en-US" dirty="0" smtClean="0"/>
              <a:t>pictures</a:t>
            </a:r>
            <a:endParaRPr lang="en-US" dirty="0"/>
          </a:p>
        </p:txBody>
      </p:sp>
      <p:pic>
        <p:nvPicPr>
          <p:cNvPr id="7" name="Picture 6"/>
          <p:cNvPicPr>
            <a:picLocks noChangeAspect="1"/>
          </p:cNvPicPr>
          <p:nvPr/>
        </p:nvPicPr>
        <p:blipFill>
          <a:blip r:embed="rId3"/>
          <a:stretch>
            <a:fillRect/>
          </a:stretch>
        </p:blipFill>
        <p:spPr>
          <a:xfrm>
            <a:off x="2666921" y="1677988"/>
            <a:ext cx="3009900" cy="4351338"/>
          </a:xfrm>
          <a:prstGeom prst="rect">
            <a:avLst/>
          </a:prstGeom>
        </p:spPr>
      </p:pic>
      <p:pic>
        <p:nvPicPr>
          <p:cNvPr id="8" name="Picture 7"/>
          <p:cNvPicPr>
            <a:picLocks noChangeAspect="1"/>
          </p:cNvPicPr>
          <p:nvPr/>
        </p:nvPicPr>
        <p:blipFill>
          <a:blip r:embed="rId4"/>
          <a:stretch>
            <a:fillRect/>
          </a:stretch>
        </p:blipFill>
        <p:spPr>
          <a:xfrm>
            <a:off x="5856356" y="1690688"/>
            <a:ext cx="3009900" cy="4351338"/>
          </a:xfrm>
          <a:prstGeom prst="rect">
            <a:avLst/>
          </a:prstGeom>
        </p:spPr>
      </p:pic>
      <p:pic>
        <p:nvPicPr>
          <p:cNvPr id="9" name="Picture 8"/>
          <p:cNvPicPr>
            <a:picLocks noChangeAspect="1"/>
          </p:cNvPicPr>
          <p:nvPr/>
        </p:nvPicPr>
        <p:blipFill>
          <a:blip r:embed="rId5"/>
          <a:stretch>
            <a:fillRect/>
          </a:stretch>
        </p:blipFill>
        <p:spPr>
          <a:xfrm>
            <a:off x="8942456" y="1703388"/>
            <a:ext cx="3009900" cy="4351338"/>
          </a:xfrm>
          <a:prstGeom prst="rect">
            <a:avLst/>
          </a:prstGeom>
        </p:spPr>
      </p:pic>
    </p:spTree>
    <p:extLst>
      <p:ext uri="{BB962C8B-B14F-4D97-AF65-F5344CB8AC3E}">
        <p14:creationId xmlns:p14="http://schemas.microsoft.com/office/powerpoint/2010/main" val="869412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 the lab, we wired up the circuit without using the dip switch which gave us a hard time to set and to reset so we had to put one in.</a:t>
            </a:r>
          </a:p>
          <a:p>
            <a:r>
              <a:rPr lang="en-US" dirty="0" smtClean="0"/>
              <a:t>I think we need to spend more time on latches because I still don</a:t>
            </a:r>
            <a:r>
              <a:rPr lang="fr-FR" dirty="0" smtClean="0"/>
              <a:t>’</a:t>
            </a:r>
            <a:r>
              <a:rPr lang="en-US" dirty="0" smtClean="0"/>
              <a:t>t know the purpose of it.</a:t>
            </a:r>
          </a:p>
          <a:p>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27</a:t>
            </a:fld>
            <a:endParaRPr lang="en-US"/>
          </a:p>
        </p:txBody>
      </p:sp>
      <p:sp>
        <p:nvSpPr>
          <p:cNvPr id="2" name="Title 1"/>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3591536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2000" cy="6737182"/>
          </a:xfrm>
          <a:prstGeom prst="rect">
            <a:avLst/>
          </a:prstGeom>
        </p:spPr>
      </p:pic>
      <p:sp>
        <p:nvSpPr>
          <p:cNvPr id="2" name="Title 1"/>
          <p:cNvSpPr>
            <a:spLocks noGrp="1"/>
          </p:cNvSpPr>
          <p:nvPr>
            <p:ph type="title"/>
          </p:nvPr>
        </p:nvSpPr>
        <p:spPr/>
        <p:txBody>
          <a:bodyPr anchor="ctr"/>
          <a:lstStyle/>
          <a:p>
            <a:pPr algn="ctr"/>
            <a:r>
              <a:rPr lang="en-US" b="1" dirty="0" smtClean="0">
                <a:solidFill>
                  <a:srgbClr val="FF0000"/>
                </a:solidFill>
              </a:rPr>
              <a:t>Lab 5-Binary to 7-Segment Counter (hardware)</a:t>
            </a:r>
            <a:endParaRPr lang="en-US" b="1" dirty="0">
              <a:solidFill>
                <a:srgbClr val="FF0000"/>
              </a:solidFill>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28</a:t>
            </a:fld>
            <a:endParaRPr lang="en-US"/>
          </a:p>
        </p:txBody>
      </p:sp>
    </p:spTree>
    <p:extLst>
      <p:ext uri="{BB962C8B-B14F-4D97-AF65-F5344CB8AC3E}">
        <p14:creationId xmlns:p14="http://schemas.microsoft.com/office/powerpoint/2010/main" val="4267489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5"/>
            <a:ext cx="10515600" cy="4717618"/>
          </a:xfrm>
        </p:spPr>
        <p:txBody>
          <a:bodyPr/>
          <a:lstStyle/>
          <a:p>
            <a:r>
              <a:rPr lang="en-US" dirty="0" smtClean="0"/>
              <a:t>Objective</a:t>
            </a:r>
          </a:p>
          <a:p>
            <a:pPr lvl="1"/>
            <a:r>
              <a:rPr lang="en-US" dirty="0"/>
              <a:t>built a 4-bit binary counter to count from 0000 to 111</a:t>
            </a:r>
            <a:endParaRPr lang="en-US" dirty="0" smtClean="0"/>
          </a:p>
          <a:p>
            <a:r>
              <a:rPr lang="en-US" dirty="0" smtClean="0"/>
              <a:t>Equipment and Material</a:t>
            </a:r>
          </a:p>
          <a:p>
            <a:pPr marL="914400" lvl="2" indent="0">
              <a:buNone/>
            </a:pPr>
            <a:r>
              <a:rPr lang="en-US" dirty="0" smtClean="0"/>
              <a:t>Breadboard</a:t>
            </a:r>
            <a:r>
              <a:rPr lang="en-US" dirty="0"/>
              <a:t>		    Chips                        Resistors       </a:t>
            </a:r>
            <a:r>
              <a:rPr lang="en-US" dirty="0" smtClean="0"/>
              <a:t>Display</a:t>
            </a:r>
            <a:r>
              <a:rPr lang="en-US" dirty="0"/>
              <a:t>	          	       </a:t>
            </a:r>
            <a:r>
              <a:rPr lang="en-US" dirty="0" smtClean="0"/>
              <a:t> </a:t>
            </a:r>
            <a:r>
              <a:rPr lang="en-US" dirty="0"/>
              <a:t>	   </a:t>
            </a:r>
            <a:r>
              <a:rPr lang="en-US" dirty="0" smtClean="0"/>
              <a:t>			74LS193 </a:t>
            </a:r>
            <a:r>
              <a:rPr lang="en-US" dirty="0"/>
              <a:t>	     </a:t>
            </a:r>
            <a:r>
              <a:rPr lang="en-US" dirty="0" smtClean="0"/>
              <a:t>(1) </a:t>
            </a:r>
            <a:r>
              <a:rPr lang="en-US" dirty="0"/>
              <a:t>10k ohm 	</a:t>
            </a:r>
            <a:r>
              <a:rPr lang="en-US" dirty="0" smtClean="0"/>
              <a:t>MAN72</a:t>
            </a:r>
            <a:r>
              <a:rPr lang="en-US" dirty="0"/>
              <a:t>	 </a:t>
            </a:r>
          </a:p>
          <a:p>
            <a:pPr marL="914400" lvl="2" indent="0">
              <a:buNone/>
            </a:pPr>
            <a:r>
              <a:rPr lang="en-US" dirty="0"/>
              <a:t>                       </a:t>
            </a:r>
            <a:r>
              <a:rPr lang="en-US" dirty="0" smtClean="0"/>
              <a:t>		74LS47</a:t>
            </a:r>
          </a:p>
          <a:p>
            <a:r>
              <a:rPr lang="en-US" dirty="0" smtClean="0"/>
              <a:t>Research and Information</a:t>
            </a:r>
          </a:p>
          <a:p>
            <a:pPr marL="457200" lvl="1" indent="0">
              <a:buNone/>
            </a:pPr>
            <a:r>
              <a:rPr lang="en-US" sz="2000" dirty="0" smtClean="0">
                <a:hlinkClick r:id="rId2"/>
              </a:rPr>
              <a:t>D</a:t>
            </a:r>
            <a:r>
              <a:rPr lang="en-US" sz="2000" dirty="0" smtClean="0"/>
              <a:t>isplay datasheet at </a:t>
            </a:r>
            <a:r>
              <a:rPr lang="en-US" sz="2000" dirty="0" smtClean="0">
                <a:hlinkClick r:id="rId2"/>
              </a:rPr>
              <a:t>www.ivytechengineering.com</a:t>
            </a:r>
            <a:r>
              <a:rPr lang="en-US" sz="2000" dirty="0" smtClean="0"/>
              <a:t> and YouTube</a:t>
            </a:r>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29</a:t>
            </a:fld>
            <a:endParaRPr lang="en-US"/>
          </a:p>
        </p:txBody>
      </p:sp>
      <p:sp>
        <p:nvSpPr>
          <p:cNvPr id="2" name="Title 1"/>
          <p:cNvSpPr>
            <a:spLocks noGrp="1"/>
          </p:cNvSpPr>
          <p:nvPr>
            <p:ph type="title"/>
          </p:nvPr>
        </p:nvSpPr>
        <p:spPr>
          <a:xfrm>
            <a:off x="838200" y="365126"/>
            <a:ext cx="10515600" cy="918730"/>
          </a:xfrm>
        </p:spPr>
        <p:txBody>
          <a:bodyPr>
            <a:normAutofit fontScale="90000"/>
          </a:bodyPr>
          <a:lstStyle/>
          <a:p>
            <a:pPr algn="ctr"/>
            <a:r>
              <a:rPr lang="en-US" dirty="0"/>
              <a:t>Lab 5-Binary to 7-Segment Counter (hardware)</a:t>
            </a:r>
            <a:endParaRPr lang="en-US" sz="2700" dirty="0"/>
          </a:p>
        </p:txBody>
      </p:sp>
    </p:spTree>
    <p:extLst>
      <p:ext uri="{BB962C8B-B14F-4D97-AF65-F5344CB8AC3E}">
        <p14:creationId xmlns:p14="http://schemas.microsoft.com/office/powerpoint/2010/main" val="3871285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0" y="-2286000"/>
            <a:ext cx="15240000" cy="11430000"/>
          </a:xfrm>
          <a:prstGeom prst="rect">
            <a:avLst/>
          </a:prstGeom>
        </p:spPr>
      </p:pic>
      <p:sp>
        <p:nvSpPr>
          <p:cNvPr id="3" name="Content Placeholder 2"/>
          <p:cNvSpPr>
            <a:spLocks noGrp="1"/>
          </p:cNvSpPr>
          <p:nvPr>
            <p:ph idx="1"/>
          </p:nvPr>
        </p:nvSpPr>
        <p:spPr/>
        <p:txBody>
          <a:bodyPr/>
          <a:lstStyle/>
          <a:p>
            <a:endParaRPr lang="en-US" dirty="0" smtClean="0"/>
          </a:p>
          <a:p>
            <a:endParaRPr lang="en-US" dirty="0"/>
          </a:p>
          <a:p>
            <a:pPr algn="ctr"/>
            <a:endParaRPr lang="en-US" dirty="0" smtClean="0"/>
          </a:p>
          <a:p>
            <a:pPr algn="ctr"/>
            <a:endParaRPr lang="en-US" dirty="0"/>
          </a:p>
          <a:p>
            <a:pPr marL="0" indent="0" algn="ctr">
              <a:buNone/>
            </a:pPr>
            <a:r>
              <a:rPr lang="en-US" sz="5400" dirty="0" smtClean="0">
                <a:solidFill>
                  <a:srgbClr val="FFFF00"/>
                </a:solidFill>
                <a:latin typeface="Times New Roman" panose="02020603050405020304" pitchFamily="18" charset="0"/>
                <a:cs typeface="Times New Roman" panose="02020603050405020304" pitchFamily="18" charset="0"/>
              </a:rPr>
              <a:t>Lab 1 </a:t>
            </a:r>
            <a:r>
              <a:rPr lang="en-US" sz="5400" dirty="0">
                <a:solidFill>
                  <a:srgbClr val="FFFF00"/>
                </a:solidFill>
                <a:latin typeface="Times New Roman" panose="02020603050405020304" pitchFamily="18" charset="0"/>
                <a:cs typeface="Times New Roman" panose="02020603050405020304" pitchFamily="18" charset="0"/>
              </a:rPr>
              <a:t>- AND, OR</a:t>
            </a:r>
          </a:p>
          <a:p>
            <a:pPr marL="0" indent="0" algn="ctr">
              <a:buNone/>
            </a:pPr>
            <a:endParaRPr lang="en-US" dirty="0" smtClean="0"/>
          </a:p>
          <a:p>
            <a:endParaRPr lang="en-US" dirty="0"/>
          </a:p>
          <a:p>
            <a:pPr marL="0" indent="0" algn="ctr">
              <a:buNone/>
            </a:pP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a:t>
            </a:fld>
            <a:endParaRPr lang="en-US"/>
          </a:p>
        </p:txBody>
      </p:sp>
    </p:spTree>
    <p:extLst>
      <p:ext uri="{BB962C8B-B14F-4D97-AF65-F5344CB8AC3E}">
        <p14:creationId xmlns:p14="http://schemas.microsoft.com/office/powerpoint/2010/main" val="3876174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Using </a:t>
            </a:r>
            <a:r>
              <a:rPr lang="en-US" dirty="0" err="1"/>
              <a:t>Multisim</a:t>
            </a:r>
            <a:r>
              <a:rPr lang="en-US" dirty="0"/>
              <a:t>, </a:t>
            </a:r>
            <a:r>
              <a:rPr lang="en-US" dirty="0" smtClean="0"/>
              <a:t>build </a:t>
            </a:r>
            <a:r>
              <a:rPr lang="en-US" dirty="0"/>
              <a:t>a 4-bit binary counter to count from 0000 to 1111 using D-Flip Flops, </a:t>
            </a:r>
            <a:r>
              <a:rPr lang="en-US" dirty="0" smtClean="0"/>
              <a:t>74LS47D</a:t>
            </a:r>
            <a:r>
              <a:rPr lang="en-US" dirty="0"/>
              <a:t>, as Toggle flip flops.  Used a new input, digital clock set to 1Hz for clock signal.  Used a Logic Analyzer to show traces.  Switched to a DCD_HEX_GREEN 7-Segment Display that accepts the 4-bit counter states and displays the HEX value, thus counting from 0 to F for the 0-15 binary states.</a:t>
            </a:r>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30</a:t>
            </a:fld>
            <a:endParaRPr lang="en-US"/>
          </a:p>
        </p:txBody>
      </p:sp>
      <p:sp>
        <p:nvSpPr>
          <p:cNvPr id="2" name="Title 1"/>
          <p:cNvSpPr>
            <a:spLocks noGrp="1"/>
          </p:cNvSpPr>
          <p:nvPr>
            <p:ph type="title"/>
          </p:nvPr>
        </p:nvSpPr>
        <p:spPr/>
        <p:txBody>
          <a:bodyPr/>
          <a:lstStyle/>
          <a:p>
            <a:r>
              <a:rPr lang="en-US" dirty="0" smtClean="0"/>
              <a:t>Details and Procedures</a:t>
            </a:r>
            <a:endParaRPr lang="en-US" dirty="0"/>
          </a:p>
        </p:txBody>
      </p:sp>
    </p:spTree>
    <p:extLst>
      <p:ext uri="{BB962C8B-B14F-4D97-AF65-F5344CB8AC3E}">
        <p14:creationId xmlns:p14="http://schemas.microsoft.com/office/powerpoint/2010/main" val="40908665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482372" y="1410856"/>
            <a:ext cx="2678149" cy="4754563"/>
          </a:xfrm>
          <a:prstGeom prst="rect">
            <a:avLst/>
          </a:prstGeom>
        </p:spPr>
      </p:pic>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31</a:t>
            </a:fld>
            <a:endParaRPr lang="en-US"/>
          </a:p>
        </p:txBody>
      </p:sp>
      <p:sp>
        <p:nvSpPr>
          <p:cNvPr id="2" name="Title 1"/>
          <p:cNvSpPr>
            <a:spLocks noGrp="1"/>
          </p:cNvSpPr>
          <p:nvPr>
            <p:ph type="title"/>
          </p:nvPr>
        </p:nvSpPr>
        <p:spPr>
          <a:xfrm>
            <a:off x="838200" y="365126"/>
            <a:ext cx="10515600" cy="918730"/>
          </a:xfrm>
        </p:spPr>
        <p:txBody>
          <a:bodyPr>
            <a:normAutofit/>
          </a:bodyPr>
          <a:lstStyle/>
          <a:p>
            <a:pPr algn="ctr"/>
            <a:r>
              <a:rPr lang="en-US" sz="4000" dirty="0"/>
              <a:t>Lab 5-Binary to 7-Segment Counter (hardware)</a:t>
            </a:r>
          </a:p>
        </p:txBody>
      </p:sp>
      <p:pic>
        <p:nvPicPr>
          <p:cNvPr id="7" name="Picture 6"/>
          <p:cNvPicPr>
            <a:picLocks noChangeAspect="1"/>
          </p:cNvPicPr>
          <p:nvPr/>
        </p:nvPicPr>
        <p:blipFill>
          <a:blip r:embed="rId3"/>
          <a:stretch>
            <a:fillRect/>
          </a:stretch>
        </p:blipFill>
        <p:spPr>
          <a:xfrm>
            <a:off x="3986020" y="1563256"/>
            <a:ext cx="3456179" cy="4754563"/>
          </a:xfrm>
          <a:prstGeom prst="rect">
            <a:avLst/>
          </a:prstGeom>
        </p:spPr>
      </p:pic>
      <p:pic>
        <p:nvPicPr>
          <p:cNvPr id="8" name="Picture 7"/>
          <p:cNvPicPr>
            <a:picLocks noChangeAspect="1"/>
          </p:cNvPicPr>
          <p:nvPr/>
        </p:nvPicPr>
        <p:blipFill>
          <a:blip r:embed="rId4"/>
          <a:stretch>
            <a:fillRect/>
          </a:stretch>
        </p:blipFill>
        <p:spPr>
          <a:xfrm>
            <a:off x="7948420" y="1436256"/>
            <a:ext cx="3862579" cy="4754563"/>
          </a:xfrm>
          <a:prstGeom prst="rect">
            <a:avLst/>
          </a:prstGeom>
        </p:spPr>
      </p:pic>
    </p:spTree>
    <p:extLst>
      <p:ext uri="{BB962C8B-B14F-4D97-AF65-F5344CB8AC3E}">
        <p14:creationId xmlns:p14="http://schemas.microsoft.com/office/powerpoint/2010/main" val="23879073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This was a fun lab for me but took a long time to hook it up because not only we had to looked up the datasheets for the chips but also the 7 segments display.</a:t>
            </a:r>
          </a:p>
          <a:p>
            <a:r>
              <a:rPr lang="en-US" dirty="0" smtClean="0"/>
              <a:t>After the circuit had been wired up, it </a:t>
            </a:r>
            <a:r>
              <a:rPr lang="en-US" dirty="0" err="1" smtClean="0"/>
              <a:t>didn</a:t>
            </a:r>
            <a:r>
              <a:rPr lang="fr-FR" dirty="0" smtClean="0"/>
              <a:t>’</a:t>
            </a:r>
            <a:r>
              <a:rPr lang="en-US" dirty="0" smtClean="0"/>
              <a:t>t work. We found out that we had fried up the 74LS193 chip and the 7 segments display.</a:t>
            </a:r>
          </a:p>
          <a:p>
            <a:r>
              <a:rPr lang="en-US" dirty="0" smtClean="0"/>
              <a:t>I</a:t>
            </a:r>
            <a:r>
              <a:rPr lang="fr-FR" dirty="0" smtClean="0"/>
              <a:t>’</a:t>
            </a:r>
            <a:r>
              <a:rPr lang="en-US" dirty="0" smtClean="0"/>
              <a:t>d like to mess more with this lab and maybe add more stuff </a:t>
            </a:r>
            <a:r>
              <a:rPr lang="en-US" smtClean="0"/>
              <a:t>to it.</a:t>
            </a: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32</a:t>
            </a:fld>
            <a:endParaRPr lang="en-US"/>
          </a:p>
        </p:txBody>
      </p:sp>
      <p:sp>
        <p:nvSpPr>
          <p:cNvPr id="2" name="Title 1"/>
          <p:cNvSpPr>
            <a:spLocks noGrp="1"/>
          </p:cNvSpPr>
          <p:nvPr>
            <p:ph type="title"/>
          </p:nvPr>
        </p:nvSpPr>
        <p:spPr/>
        <p:txBody>
          <a:bodyPr/>
          <a:lstStyle/>
          <a:p>
            <a:r>
              <a:rPr lang="en-US" dirty="0" smtClean="0"/>
              <a:t>Summary and Conclusion</a:t>
            </a:r>
            <a:endParaRPr lang="en-US" dirty="0"/>
          </a:p>
        </p:txBody>
      </p:sp>
    </p:spTree>
    <p:extLst>
      <p:ext uri="{BB962C8B-B14F-4D97-AF65-F5344CB8AC3E}">
        <p14:creationId xmlns:p14="http://schemas.microsoft.com/office/powerpoint/2010/main" val="2856352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chor="ctr">
            <a:norm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Lab 6a – </a:t>
            </a:r>
            <a:r>
              <a:rPr lang="en-US" sz="4800" dirty="0">
                <a:solidFill>
                  <a:srgbClr val="FF0000"/>
                </a:solidFill>
                <a:latin typeface="Times New Roman" panose="02020603050405020304" pitchFamily="18" charset="0"/>
                <a:cs typeface="Times New Roman" panose="02020603050405020304" pitchFamily="18" charset="0"/>
              </a:rPr>
              <a:t> Basic Stamp 1 - LED flasher</a:t>
            </a:r>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a:t>EECT </a:t>
            </a:r>
            <a:r>
              <a:rPr lang="en-US" dirty="0" smtClean="0"/>
              <a:t>112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33</a:t>
            </a:fld>
            <a:endParaRPr lang="en-US"/>
          </a:p>
        </p:txBody>
      </p:sp>
    </p:spTree>
    <p:extLst>
      <p:ext uri="{BB962C8B-B14F-4D97-AF65-F5344CB8AC3E}">
        <p14:creationId xmlns:p14="http://schemas.microsoft.com/office/powerpoint/2010/main" val="2791293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5"/>
            <a:ext cx="10515600" cy="4717618"/>
          </a:xfrm>
        </p:spPr>
        <p:txBody>
          <a:bodyPr/>
          <a:lstStyle/>
          <a:p>
            <a:r>
              <a:rPr lang="en-US" dirty="0" smtClean="0"/>
              <a:t>Objective</a:t>
            </a:r>
          </a:p>
          <a:p>
            <a:pPr lvl="1"/>
            <a:r>
              <a:rPr lang="en-US" dirty="0" smtClean="0"/>
              <a:t>learning</a:t>
            </a:r>
            <a:r>
              <a:rPr lang="en-US" dirty="0"/>
              <a:t> to find out </a:t>
            </a:r>
            <a:r>
              <a:rPr lang="en-US" dirty="0" smtClean="0"/>
              <a:t>about </a:t>
            </a:r>
            <a:r>
              <a:rPr lang="en-US" dirty="0"/>
              <a:t>Basic Stamp </a:t>
            </a:r>
            <a:r>
              <a:rPr lang="en-US" dirty="0" smtClean="0"/>
              <a:t>and the </a:t>
            </a:r>
            <a:r>
              <a:rPr lang="en-US" dirty="0"/>
              <a:t>programming</a:t>
            </a:r>
            <a:endParaRPr lang="en-US" dirty="0" smtClean="0"/>
          </a:p>
          <a:p>
            <a:r>
              <a:rPr lang="en-US" dirty="0" smtClean="0"/>
              <a:t>Equipment and Material</a:t>
            </a:r>
          </a:p>
          <a:p>
            <a:pPr lvl="1"/>
            <a:r>
              <a:rPr lang="en-US" dirty="0" smtClean="0"/>
              <a:t>Basic Stamp 2, serial cable, power supply</a:t>
            </a:r>
          </a:p>
          <a:p>
            <a:pPr lvl="1"/>
            <a:endParaRPr lang="en-US" dirty="0"/>
          </a:p>
          <a:p>
            <a:pPr lvl="1"/>
            <a:endParaRPr lang="en-US" dirty="0" smtClean="0"/>
          </a:p>
          <a:p>
            <a:endParaRPr lang="en-US" dirty="0" smtClean="0"/>
          </a:p>
          <a:p>
            <a:endParaRPr lang="en-US" dirty="0"/>
          </a:p>
          <a:p>
            <a:r>
              <a:rPr lang="en-US" dirty="0" smtClean="0"/>
              <a:t>Research and Information</a:t>
            </a:r>
          </a:p>
          <a:p>
            <a:pPr marL="457200" lvl="1" indent="0">
              <a:buNone/>
            </a:pPr>
            <a:r>
              <a:rPr lang="en-US" dirty="0" smtClean="0"/>
              <a:t>Overviews </a:t>
            </a:r>
            <a:r>
              <a:rPr lang="en-US" dirty="0"/>
              <a:t>at the </a:t>
            </a:r>
            <a:r>
              <a:rPr lang="en-US" dirty="0">
                <a:hlinkClick r:id="rId2"/>
              </a:rPr>
              <a:t>www.ivytechengineering.com/basic_stamps</a:t>
            </a:r>
            <a:r>
              <a:rPr lang="en-US" dirty="0"/>
              <a:t> site provided</a:t>
            </a:r>
            <a:r>
              <a:rPr lang="en-US" dirty="0" smtClean="0"/>
              <a:t>.</a:t>
            </a:r>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34</a:t>
            </a:fld>
            <a:endParaRPr lang="en-US"/>
          </a:p>
        </p:txBody>
      </p:sp>
      <p:sp>
        <p:nvSpPr>
          <p:cNvPr id="2" name="Title 1"/>
          <p:cNvSpPr>
            <a:spLocks noGrp="1"/>
          </p:cNvSpPr>
          <p:nvPr>
            <p:ph type="title"/>
          </p:nvPr>
        </p:nvSpPr>
        <p:spPr>
          <a:xfrm>
            <a:off x="838200" y="365126"/>
            <a:ext cx="10515600" cy="918730"/>
          </a:xfrm>
        </p:spPr>
        <p:txBody>
          <a:bodyPr>
            <a:normAutofit/>
          </a:bodyPr>
          <a:lstStyle/>
          <a:p>
            <a:pPr algn="ctr"/>
            <a:r>
              <a:rPr lang="en-US" dirty="0" smtClean="0"/>
              <a:t>Lab 6-</a:t>
            </a:r>
            <a:r>
              <a:rPr lang="en-US" sz="3600" dirty="0"/>
              <a:t>Basic Stamp 1 - LED flasher</a:t>
            </a:r>
          </a:p>
        </p:txBody>
      </p:sp>
      <p:pic>
        <p:nvPicPr>
          <p:cNvPr id="6" name="Picture 5"/>
          <p:cNvPicPr>
            <a:picLocks noChangeAspect="1"/>
          </p:cNvPicPr>
          <p:nvPr/>
        </p:nvPicPr>
        <p:blipFill rotWithShape="1">
          <a:blip r:embed="rId3"/>
          <a:srcRect l="5375" t="46369" r="57986" b="37229"/>
          <a:stretch/>
        </p:blipFill>
        <p:spPr>
          <a:xfrm>
            <a:off x="1917701" y="3225800"/>
            <a:ext cx="3213100" cy="1705883"/>
          </a:xfrm>
          <a:prstGeom prst="rect">
            <a:avLst/>
          </a:prstGeom>
        </p:spPr>
      </p:pic>
    </p:spTree>
    <p:extLst>
      <p:ext uri="{BB962C8B-B14F-4D97-AF65-F5344CB8AC3E}">
        <p14:creationId xmlns:p14="http://schemas.microsoft.com/office/powerpoint/2010/main" val="628617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Complete Exercise</a:t>
            </a:r>
            <a:r>
              <a:rPr lang="en-US" dirty="0"/>
              <a:t> #2, LED Blinking Circuit, from Industrial Control Student Workbook Version 1.1.  The circuit has a single input button and a single output LED. Write a program for when the pushbutton is pressed, blink the LED five times over 10 seconds then stop and wait for another press of the pushbutton.</a:t>
            </a:r>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35</a:t>
            </a:fld>
            <a:endParaRPr lang="en-US"/>
          </a:p>
        </p:txBody>
      </p:sp>
      <p:sp>
        <p:nvSpPr>
          <p:cNvPr id="2" name="Title 1"/>
          <p:cNvSpPr>
            <a:spLocks noGrp="1"/>
          </p:cNvSpPr>
          <p:nvPr>
            <p:ph type="title"/>
          </p:nvPr>
        </p:nvSpPr>
        <p:spPr/>
        <p:txBody>
          <a:bodyPr/>
          <a:lstStyle/>
          <a:p>
            <a:r>
              <a:rPr lang="en-US" dirty="0" smtClean="0"/>
              <a:t>Details and Procedures</a:t>
            </a:r>
            <a:endParaRPr lang="en-US" dirty="0"/>
          </a:p>
        </p:txBody>
      </p:sp>
    </p:spTree>
    <p:extLst>
      <p:ext uri="{BB962C8B-B14F-4D97-AF65-F5344CB8AC3E}">
        <p14:creationId xmlns:p14="http://schemas.microsoft.com/office/powerpoint/2010/main" val="3429649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p:cNvPicPr>
            <a:picLocks noGrp="1" noChangeAspect="1"/>
          </p:cNvPicPr>
          <p:nvPr>
            <p:ph idx="1"/>
          </p:nvPr>
        </p:nvPicPr>
        <p:blipFill rotWithShape="1">
          <a:blip r:embed="rId2"/>
          <a:srcRect t="41607" r="1612" b="22943"/>
          <a:stretch/>
        </p:blipFill>
        <p:spPr>
          <a:xfrm>
            <a:off x="1358901" y="1816100"/>
            <a:ext cx="8686800" cy="4495800"/>
          </a:xfrm>
          <a:prstGeom prst="rect">
            <a:avLst/>
          </a:prstGeom>
        </p:spPr>
      </p:pic>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36</a:t>
            </a:fld>
            <a:endParaRPr lang="en-US"/>
          </a:p>
        </p:txBody>
      </p:sp>
      <p:sp>
        <p:nvSpPr>
          <p:cNvPr id="2" name="Title 1"/>
          <p:cNvSpPr>
            <a:spLocks noGrp="1"/>
          </p:cNvSpPr>
          <p:nvPr>
            <p:ph type="title"/>
          </p:nvPr>
        </p:nvSpPr>
        <p:spPr/>
        <p:txBody>
          <a:bodyPr/>
          <a:lstStyle/>
          <a:p>
            <a:r>
              <a:rPr lang="en-US" dirty="0" smtClean="0"/>
              <a:t>Schematic</a:t>
            </a:r>
            <a:endParaRPr lang="en-US" dirty="0"/>
          </a:p>
        </p:txBody>
      </p:sp>
    </p:spTree>
    <p:extLst>
      <p:ext uri="{BB962C8B-B14F-4D97-AF65-F5344CB8AC3E}">
        <p14:creationId xmlns:p14="http://schemas.microsoft.com/office/powerpoint/2010/main" val="2571601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94561" y="6242374"/>
            <a:ext cx="5048921" cy="365125"/>
          </a:xfrm>
        </p:spPr>
        <p:txBody>
          <a:bodyPr/>
          <a:lstStyle/>
          <a:p>
            <a:r>
              <a:rPr lang="en-US" dirty="0" smtClean="0"/>
              <a:t>EECT 112Lab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37</a:t>
            </a:fld>
            <a:endParaRPr lang="en-US"/>
          </a:p>
        </p:txBody>
      </p:sp>
      <p:sp>
        <p:nvSpPr>
          <p:cNvPr id="2" name="Title 1"/>
          <p:cNvSpPr>
            <a:spLocks noGrp="1"/>
          </p:cNvSpPr>
          <p:nvPr>
            <p:ph type="title"/>
          </p:nvPr>
        </p:nvSpPr>
        <p:spPr>
          <a:xfrm>
            <a:off x="-70553" y="241105"/>
            <a:ext cx="1875078" cy="1325563"/>
          </a:xfrm>
        </p:spPr>
        <p:txBody>
          <a:bodyPr/>
          <a:lstStyle/>
          <a:p>
            <a:r>
              <a:rPr lang="en-US" dirty="0" smtClean="0"/>
              <a:t>Code</a:t>
            </a:r>
            <a:endParaRPr lang="en-US" dirty="0"/>
          </a:p>
        </p:txBody>
      </p:sp>
      <p:pic>
        <p:nvPicPr>
          <p:cNvPr id="6" name="Picture 5"/>
          <p:cNvPicPr>
            <a:picLocks noChangeAspect="1"/>
          </p:cNvPicPr>
          <p:nvPr/>
        </p:nvPicPr>
        <p:blipFill>
          <a:blip r:embed="rId2"/>
          <a:stretch>
            <a:fillRect/>
          </a:stretch>
        </p:blipFill>
        <p:spPr>
          <a:xfrm>
            <a:off x="1565388" y="399838"/>
            <a:ext cx="9461500" cy="6458162"/>
          </a:xfrm>
          <a:prstGeom prst="rect">
            <a:avLst/>
          </a:prstGeom>
        </p:spPr>
      </p:pic>
    </p:spTree>
    <p:extLst>
      <p:ext uri="{BB962C8B-B14F-4D97-AF65-F5344CB8AC3E}">
        <p14:creationId xmlns:p14="http://schemas.microsoft.com/office/powerpoint/2010/main" val="1539298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napchat-710559953286918749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889" b="11889"/>
          <a:stretch>
            <a:fillRect/>
          </a:stretch>
        </p:blipFill>
        <p:spPr>
          <a:xfrm>
            <a:off x="5130800" y="2674938"/>
            <a:ext cx="1941513" cy="3451225"/>
          </a:xfrm>
        </p:spPr>
      </p:pic>
      <p:sp>
        <p:nvSpPr>
          <p:cNvPr id="4" name="Footer Placeholder 3"/>
          <p:cNvSpPr>
            <a:spLocks noGrp="1"/>
          </p:cNvSpPr>
          <p:nvPr>
            <p:ph type="ftr" sz="quarter" idx="11"/>
          </p:nvPr>
        </p:nvSpPr>
        <p:spPr/>
        <p:txBody>
          <a:bodyPr/>
          <a:lstStyle/>
          <a:p>
            <a:r>
              <a:rPr lang="en-US" dirty="0" smtClean="0"/>
              <a:t>EECT 112Lab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38</a:t>
            </a:fld>
            <a:endParaRPr lang="en-US"/>
          </a:p>
        </p:txBody>
      </p:sp>
      <p:sp>
        <p:nvSpPr>
          <p:cNvPr id="2" name="Title 1"/>
          <p:cNvSpPr>
            <a:spLocks noGrp="1"/>
          </p:cNvSpPr>
          <p:nvPr>
            <p:ph type="title"/>
          </p:nvPr>
        </p:nvSpPr>
        <p:spPr/>
        <p:txBody>
          <a:bodyPr/>
          <a:lstStyle/>
          <a:p>
            <a:r>
              <a:rPr lang="en-US" dirty="0" smtClean="0"/>
              <a:t>Video</a:t>
            </a:r>
            <a:endParaRPr lang="en-US" dirty="0"/>
          </a:p>
        </p:txBody>
      </p:sp>
      <p:sp>
        <p:nvSpPr>
          <p:cNvPr id="11" name="TextBox 10"/>
          <p:cNvSpPr txBox="1"/>
          <p:nvPr/>
        </p:nvSpPr>
        <p:spPr>
          <a:xfrm>
            <a:off x="977900" y="2120900"/>
            <a:ext cx="3530600" cy="923330"/>
          </a:xfrm>
          <a:prstGeom prst="rect">
            <a:avLst/>
          </a:prstGeom>
          <a:noFill/>
        </p:spPr>
        <p:txBody>
          <a:bodyPr wrap="square" rtlCol="0">
            <a:spAutoFit/>
          </a:bodyPr>
          <a:lstStyle/>
          <a:p>
            <a:r>
              <a:rPr lang="en-US" dirty="0" smtClean="0"/>
              <a:t>LED supposed to flash 5 times in 10 seconds but the video showed only 4 times because it got cut off.</a:t>
            </a:r>
            <a:endParaRPr lang="en-US" dirty="0"/>
          </a:p>
        </p:txBody>
      </p:sp>
    </p:spTree>
    <p:extLst>
      <p:ext uri="{BB962C8B-B14F-4D97-AF65-F5344CB8AC3E}">
        <p14:creationId xmlns:p14="http://schemas.microsoft.com/office/powerpoint/2010/main" val="1511116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Though there was a schematic to follow to wire up, I still needed help and my partner helped me on it.</a:t>
            </a:r>
          </a:p>
          <a:p>
            <a:r>
              <a:rPr lang="en-US" dirty="0" smtClean="0"/>
              <a:t>This lab went really fast and we were happy with the result.</a:t>
            </a: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39</a:t>
            </a:fld>
            <a:endParaRPr lang="en-US"/>
          </a:p>
        </p:txBody>
      </p:sp>
      <p:sp>
        <p:nvSpPr>
          <p:cNvPr id="2" name="Title 1"/>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1138015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5"/>
            <a:ext cx="10515600" cy="4717618"/>
          </a:xfrm>
        </p:spPr>
        <p:txBody>
          <a:bodyPr>
            <a:normAutofit/>
          </a:bodyPr>
          <a:lstStyle/>
          <a:p>
            <a:r>
              <a:rPr lang="en-US" dirty="0" smtClean="0"/>
              <a:t>Objective</a:t>
            </a:r>
          </a:p>
          <a:p>
            <a:pPr lvl="1"/>
            <a:r>
              <a:rPr lang="en-US" dirty="0"/>
              <a:t>Build circuits to confirm operation of </a:t>
            </a:r>
            <a:r>
              <a:rPr lang="en-US" u="sng" dirty="0"/>
              <a:t>AND and OR gates</a:t>
            </a:r>
            <a:r>
              <a:rPr lang="en-US" dirty="0"/>
              <a:t> from </a:t>
            </a:r>
            <a:r>
              <a:rPr lang="en-US" dirty="0" err="1"/>
              <a:t>Multisim</a:t>
            </a:r>
            <a:r>
              <a:rPr lang="en-US" dirty="0"/>
              <a:t>. </a:t>
            </a:r>
            <a:endParaRPr lang="en-US" dirty="0" smtClean="0"/>
          </a:p>
          <a:p>
            <a:r>
              <a:rPr lang="en-US" dirty="0" smtClean="0"/>
              <a:t>Equipment and Material</a:t>
            </a:r>
          </a:p>
          <a:p>
            <a:pPr marL="914400" lvl="2" indent="0">
              <a:buNone/>
            </a:pPr>
            <a:r>
              <a:rPr lang="en-US" dirty="0"/>
              <a:t>Elvis			Chips                      Resistors</a:t>
            </a:r>
          </a:p>
          <a:p>
            <a:pPr marL="914400" lvl="2" indent="0">
              <a:buNone/>
            </a:pPr>
            <a:r>
              <a:rPr lang="en-US" dirty="0"/>
              <a:t>Model: </a:t>
            </a:r>
            <a:r>
              <a:rPr lang="en-US" dirty="0" err="1"/>
              <a:t>NIElvis</a:t>
            </a:r>
            <a:r>
              <a:rPr lang="en-US" dirty="0"/>
              <a:t> II +	74LS08 (AND)	(2) 10k ohm </a:t>
            </a:r>
          </a:p>
          <a:p>
            <a:pPr marL="914400" lvl="2" indent="0">
              <a:buNone/>
            </a:pPr>
            <a:r>
              <a:rPr lang="en-US" dirty="0"/>
              <a:t>Part#: 198570A-02L	</a:t>
            </a:r>
            <a:r>
              <a:rPr lang="en-US" dirty="0" smtClean="0"/>
              <a:t>74LS32 (OR)</a:t>
            </a:r>
            <a:r>
              <a:rPr lang="en-US" dirty="0"/>
              <a:t>		 </a:t>
            </a:r>
            <a:endParaRPr lang="en-US" dirty="0" smtClean="0"/>
          </a:p>
          <a:p>
            <a:pPr marL="914400" lvl="2" indent="0">
              <a:buNone/>
            </a:pPr>
            <a:r>
              <a:rPr lang="en-US" dirty="0" smtClean="0"/>
              <a:t>Serial</a:t>
            </a:r>
            <a:r>
              <a:rPr lang="en-US" dirty="0"/>
              <a:t>: 166C8F1</a:t>
            </a:r>
          </a:p>
          <a:p>
            <a:pPr marL="0" indent="0">
              <a:buNone/>
            </a:pPr>
            <a:endParaRPr lang="en-US" dirty="0" smtClean="0"/>
          </a:p>
          <a:p>
            <a:r>
              <a:rPr lang="en-US" dirty="0" smtClean="0"/>
              <a:t>Research and Information</a:t>
            </a:r>
          </a:p>
          <a:p>
            <a:pPr marL="457200" lvl="1" indent="0">
              <a:buNone/>
            </a:pPr>
            <a:r>
              <a:rPr lang="en-US" sz="2000" dirty="0" smtClean="0"/>
              <a:t>Datasheet at </a:t>
            </a:r>
            <a:r>
              <a:rPr lang="en-US" sz="2000" dirty="0" smtClean="0">
                <a:hlinkClick r:id="rId2"/>
              </a:rPr>
              <a:t>www.ivytechengineering.com</a:t>
            </a: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112Lab Notebook</a:t>
            </a:r>
            <a:endParaRPr lang="en-US" dirty="0"/>
          </a:p>
        </p:txBody>
      </p:sp>
      <p:sp>
        <p:nvSpPr>
          <p:cNvPr id="5" name="Slide Number Placeholder 4"/>
          <p:cNvSpPr>
            <a:spLocks noGrp="1"/>
          </p:cNvSpPr>
          <p:nvPr>
            <p:ph type="sldNum" sz="quarter" idx="12"/>
          </p:nvPr>
        </p:nvSpPr>
        <p:spPr/>
        <p:txBody>
          <a:bodyPr>
            <a:normAutofit/>
          </a:bodyPr>
          <a:lstStyle/>
          <a:p>
            <a:fld id="{B205E3D1-8C80-40C9-AABD-810F903285A1}" type="slidenum">
              <a:rPr lang="en-US" smtClean="0"/>
              <a:t>4</a:t>
            </a:fld>
            <a:endParaRPr lang="en-US"/>
          </a:p>
        </p:txBody>
      </p:sp>
      <p:sp>
        <p:nvSpPr>
          <p:cNvPr id="2" name="Title 1"/>
          <p:cNvSpPr>
            <a:spLocks noGrp="1"/>
          </p:cNvSpPr>
          <p:nvPr>
            <p:ph type="title"/>
          </p:nvPr>
        </p:nvSpPr>
        <p:spPr>
          <a:xfrm>
            <a:off x="838200" y="365126"/>
            <a:ext cx="10515600" cy="918730"/>
          </a:xfrm>
        </p:spPr>
        <p:txBody>
          <a:bodyPr>
            <a:normAutofit/>
          </a:bodyPr>
          <a:lstStyle/>
          <a:p>
            <a:pPr algn="ctr"/>
            <a:r>
              <a:rPr lang="en-US" dirty="0"/>
              <a:t>Lab </a:t>
            </a:r>
            <a:r>
              <a:rPr lang="en-US" dirty="0" smtClean="0"/>
              <a:t>1-AND, OR</a:t>
            </a:r>
            <a:endParaRPr lang="en-US" sz="2700" dirty="0"/>
          </a:p>
        </p:txBody>
      </p:sp>
    </p:spTree>
    <p:extLst>
      <p:ext uri="{BB962C8B-B14F-4D97-AF65-F5344CB8AC3E}">
        <p14:creationId xmlns:p14="http://schemas.microsoft.com/office/powerpoint/2010/main" val="3871285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1726" y="-696829"/>
            <a:ext cx="15240000" cy="8572500"/>
          </a:xfrm>
          <a:prstGeom prst="rect">
            <a:avLst/>
          </a:prstGeom>
        </p:spPr>
      </p:pic>
      <p:sp>
        <p:nvSpPr>
          <p:cNvPr id="3" name="Content Placeholder 2"/>
          <p:cNvSpPr>
            <a:spLocks noGrp="1"/>
          </p:cNvSpPr>
          <p:nvPr>
            <p:ph idx="1"/>
          </p:nvPr>
        </p:nvSpPr>
        <p:spPr/>
        <p:txBody>
          <a:bodyPr>
            <a:normAutofit lnSpcReduction="10000"/>
          </a:bodyPr>
          <a:lstStyle/>
          <a:p>
            <a:pPr algn="ctr"/>
            <a:endParaRPr lang="en-US" dirty="0" smtClean="0"/>
          </a:p>
          <a:p>
            <a:pPr algn="ctr"/>
            <a:endParaRPr lang="en-US" dirty="0"/>
          </a:p>
          <a:p>
            <a:pPr algn="ctr"/>
            <a:endParaRPr lang="en-US" dirty="0" smtClean="0"/>
          </a:p>
          <a:p>
            <a:pPr marL="0" indent="0" algn="ctr">
              <a:buNone/>
            </a:pPr>
            <a:r>
              <a:rPr lang="en-US" sz="6600" dirty="0" smtClean="0">
                <a:solidFill>
                  <a:schemeClr val="tx1">
                    <a:lumMod val="95000"/>
                    <a:lumOff val="5000"/>
                  </a:schemeClr>
                </a:solidFill>
                <a:latin typeface="Times New Roman" panose="02020603050405020304" pitchFamily="18" charset="0"/>
                <a:cs typeface="Times New Roman" panose="02020603050405020304" pitchFamily="18" charset="0"/>
              </a:rPr>
              <a:t>Lab 6b - </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Basic Stamp 2 - Temp Sensor/Heater</a:t>
            </a:r>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40</a:t>
            </a:fld>
            <a:endParaRPr lang="en-US"/>
          </a:p>
        </p:txBody>
      </p:sp>
    </p:spTree>
    <p:extLst>
      <p:ext uri="{BB962C8B-B14F-4D97-AF65-F5344CB8AC3E}">
        <p14:creationId xmlns:p14="http://schemas.microsoft.com/office/powerpoint/2010/main" val="42483615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5"/>
            <a:ext cx="10515600" cy="4717618"/>
          </a:xfrm>
        </p:spPr>
        <p:txBody>
          <a:bodyPr/>
          <a:lstStyle/>
          <a:p>
            <a:r>
              <a:rPr lang="en-US" dirty="0" smtClean="0"/>
              <a:t>Objective</a:t>
            </a:r>
          </a:p>
          <a:p>
            <a:pPr lvl="1"/>
            <a:r>
              <a:rPr lang="en-US" dirty="0" smtClean="0"/>
              <a:t>learning</a:t>
            </a:r>
            <a:r>
              <a:rPr lang="en-US" dirty="0"/>
              <a:t> to find out </a:t>
            </a:r>
            <a:r>
              <a:rPr lang="en-US" dirty="0" smtClean="0"/>
              <a:t>about </a:t>
            </a:r>
            <a:r>
              <a:rPr lang="en-US" dirty="0"/>
              <a:t>Basic Stamp </a:t>
            </a:r>
            <a:r>
              <a:rPr lang="en-US" dirty="0" smtClean="0"/>
              <a:t>and the </a:t>
            </a:r>
            <a:r>
              <a:rPr lang="en-US" dirty="0"/>
              <a:t>programming</a:t>
            </a:r>
            <a:endParaRPr lang="en-US" dirty="0" smtClean="0"/>
          </a:p>
          <a:p>
            <a:r>
              <a:rPr lang="en-US" dirty="0" smtClean="0"/>
              <a:t>Equipment and Material</a:t>
            </a:r>
          </a:p>
          <a:p>
            <a:pPr lvl="1"/>
            <a:r>
              <a:rPr lang="en-US" dirty="0" smtClean="0"/>
              <a:t>Basic Stamp 2, serial cable, power supply, 1uf Capacitor, 10k potentiometer</a:t>
            </a:r>
          </a:p>
          <a:p>
            <a:endParaRPr lang="en-US" dirty="0"/>
          </a:p>
          <a:p>
            <a:r>
              <a:rPr lang="en-US" dirty="0" smtClean="0"/>
              <a:t>Research and Information</a:t>
            </a:r>
          </a:p>
          <a:p>
            <a:pPr marL="457200" lvl="1" indent="0">
              <a:buNone/>
            </a:pPr>
            <a:r>
              <a:rPr lang="en-US" dirty="0" smtClean="0"/>
              <a:t>Overviews </a:t>
            </a:r>
            <a:r>
              <a:rPr lang="en-US" dirty="0"/>
              <a:t>at the </a:t>
            </a:r>
            <a:r>
              <a:rPr lang="en-US" dirty="0">
                <a:hlinkClick r:id="rId2"/>
              </a:rPr>
              <a:t>www.ivytechengineering.com/basic_stamps</a:t>
            </a:r>
            <a:r>
              <a:rPr lang="en-US" dirty="0"/>
              <a:t> site provided</a:t>
            </a:r>
            <a:r>
              <a:rPr lang="en-US" dirty="0" smtClean="0"/>
              <a:t>.</a:t>
            </a:r>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41</a:t>
            </a:fld>
            <a:endParaRPr lang="en-US"/>
          </a:p>
        </p:txBody>
      </p:sp>
      <p:sp>
        <p:nvSpPr>
          <p:cNvPr id="2" name="Title 1"/>
          <p:cNvSpPr>
            <a:spLocks noGrp="1"/>
          </p:cNvSpPr>
          <p:nvPr>
            <p:ph type="title"/>
          </p:nvPr>
        </p:nvSpPr>
        <p:spPr>
          <a:xfrm>
            <a:off x="838200" y="365126"/>
            <a:ext cx="10515600" cy="918730"/>
          </a:xfrm>
        </p:spPr>
        <p:txBody>
          <a:bodyPr>
            <a:normAutofit fontScale="90000"/>
          </a:bodyPr>
          <a:lstStyle/>
          <a:p>
            <a:pPr algn="ctr"/>
            <a:r>
              <a:rPr lang="en-US" dirty="0" smtClean="0"/>
              <a:t>Lab 6b-</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Basic Stamp 2 - Temp Sensor/Heater</a:t>
            </a:r>
            <a:br>
              <a:rPr lang="en-US" sz="3600"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3600" dirty="0"/>
          </a:p>
        </p:txBody>
      </p:sp>
    </p:spTree>
    <p:extLst>
      <p:ext uri="{BB962C8B-B14F-4D97-AF65-F5344CB8AC3E}">
        <p14:creationId xmlns:p14="http://schemas.microsoft.com/office/powerpoint/2010/main" val="3767112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Complete </a:t>
            </a:r>
            <a:r>
              <a:rPr lang="en-US" dirty="0" smtClean="0"/>
              <a:t>Exercise </a:t>
            </a:r>
            <a:r>
              <a:rPr lang="en-US" dirty="0"/>
              <a:t>#3, Analog Data Input, from Industrial Control Student Workbook Version 1.1. Write a program to simulate process control of a Heater Control using an RC network with a capacitor and potentiometer. Temperature is monitored and a heater is energized below 100 degrees and de-energized above 120 degrees. The potentiometer will represent a temperature sensor and the LED will represent the heater being energized.  Will use the Debug window to display our temperature and status of the heater.</a:t>
            </a:r>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42</a:t>
            </a:fld>
            <a:endParaRPr lang="en-US"/>
          </a:p>
        </p:txBody>
      </p:sp>
      <p:sp>
        <p:nvSpPr>
          <p:cNvPr id="2" name="Title 1"/>
          <p:cNvSpPr>
            <a:spLocks noGrp="1"/>
          </p:cNvSpPr>
          <p:nvPr>
            <p:ph type="title"/>
          </p:nvPr>
        </p:nvSpPr>
        <p:spPr/>
        <p:txBody>
          <a:bodyPr/>
          <a:lstStyle/>
          <a:p>
            <a:r>
              <a:rPr lang="en-US" dirty="0" smtClean="0"/>
              <a:t>Details and Procedures</a:t>
            </a:r>
            <a:endParaRPr lang="en-US" dirty="0"/>
          </a:p>
        </p:txBody>
      </p:sp>
    </p:spTree>
    <p:extLst>
      <p:ext uri="{BB962C8B-B14F-4D97-AF65-F5344CB8AC3E}">
        <p14:creationId xmlns:p14="http://schemas.microsoft.com/office/powerpoint/2010/main" val="9936991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43</a:t>
            </a:fld>
            <a:endParaRPr lang="en-US"/>
          </a:p>
        </p:txBody>
      </p:sp>
      <p:sp>
        <p:nvSpPr>
          <p:cNvPr id="2" name="Title 1"/>
          <p:cNvSpPr>
            <a:spLocks noGrp="1"/>
          </p:cNvSpPr>
          <p:nvPr>
            <p:ph type="title"/>
          </p:nvPr>
        </p:nvSpPr>
        <p:spPr>
          <a:xfrm>
            <a:off x="-156785" y="227359"/>
            <a:ext cx="3958823" cy="1145244"/>
          </a:xfrm>
        </p:spPr>
        <p:txBody>
          <a:bodyPr/>
          <a:lstStyle/>
          <a:p>
            <a:r>
              <a:rPr lang="en-US" dirty="0" smtClean="0"/>
              <a:t>Schematic</a:t>
            </a:r>
            <a:endParaRPr lang="en-US" dirty="0"/>
          </a:p>
        </p:txBody>
      </p:sp>
      <p:pic>
        <p:nvPicPr>
          <p:cNvPr id="6" name="Picture 5"/>
          <p:cNvPicPr>
            <a:picLocks noChangeAspect="1"/>
          </p:cNvPicPr>
          <p:nvPr/>
        </p:nvPicPr>
        <p:blipFill rotWithShape="1">
          <a:blip r:embed="rId2"/>
          <a:srcRect l="26442" t="42962" r="21167" b="16667"/>
          <a:stretch/>
        </p:blipFill>
        <p:spPr>
          <a:xfrm>
            <a:off x="3132970" y="928519"/>
            <a:ext cx="8597900" cy="5435600"/>
          </a:xfrm>
          <a:prstGeom prst="rect">
            <a:avLst/>
          </a:prstGeom>
        </p:spPr>
      </p:pic>
    </p:spTree>
    <p:extLst>
      <p:ext uri="{BB962C8B-B14F-4D97-AF65-F5344CB8AC3E}">
        <p14:creationId xmlns:p14="http://schemas.microsoft.com/office/powerpoint/2010/main" val="7003472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860800" y="6492875"/>
            <a:ext cx="4114800" cy="365125"/>
          </a:xfrm>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44</a:t>
            </a:fld>
            <a:endParaRPr lang="en-US"/>
          </a:p>
        </p:txBody>
      </p:sp>
      <p:sp>
        <p:nvSpPr>
          <p:cNvPr id="2" name="Title 1"/>
          <p:cNvSpPr>
            <a:spLocks noGrp="1"/>
          </p:cNvSpPr>
          <p:nvPr>
            <p:ph type="title"/>
          </p:nvPr>
        </p:nvSpPr>
        <p:spPr>
          <a:xfrm>
            <a:off x="1936294" y="330488"/>
            <a:ext cx="3221935" cy="1252728"/>
          </a:xfrm>
        </p:spPr>
        <p:txBody>
          <a:bodyPr/>
          <a:lstStyle/>
          <a:p>
            <a:r>
              <a:rPr lang="en-US" dirty="0" smtClean="0"/>
              <a:t>Code</a:t>
            </a:r>
            <a:endParaRPr lang="en-US" dirty="0"/>
          </a:p>
        </p:txBody>
      </p:sp>
      <p:pic>
        <p:nvPicPr>
          <p:cNvPr id="6" name="Picture 5"/>
          <p:cNvPicPr>
            <a:picLocks noChangeAspect="1"/>
          </p:cNvPicPr>
          <p:nvPr/>
        </p:nvPicPr>
        <p:blipFill rotWithShape="1">
          <a:blip r:embed="rId2"/>
          <a:srcRect r="14166"/>
          <a:stretch/>
        </p:blipFill>
        <p:spPr>
          <a:xfrm rot="5400000">
            <a:off x="692150" y="2012950"/>
            <a:ext cx="4686300" cy="4140200"/>
          </a:xfrm>
          <a:prstGeom prst="rect">
            <a:avLst/>
          </a:prstGeom>
        </p:spPr>
      </p:pic>
      <p:pic>
        <p:nvPicPr>
          <p:cNvPr id="7" name="Picture 6"/>
          <p:cNvPicPr>
            <a:picLocks noChangeAspect="1"/>
          </p:cNvPicPr>
          <p:nvPr/>
        </p:nvPicPr>
        <p:blipFill rotWithShape="1">
          <a:blip r:embed="rId3"/>
          <a:srcRect t="3889" b="18332"/>
          <a:stretch/>
        </p:blipFill>
        <p:spPr>
          <a:xfrm>
            <a:off x="6400800" y="0"/>
            <a:ext cx="5659770" cy="6527800"/>
          </a:xfrm>
          <a:prstGeom prst="rect">
            <a:avLst/>
          </a:prstGeom>
        </p:spPr>
      </p:pic>
    </p:spTree>
    <p:extLst>
      <p:ext uri="{BB962C8B-B14F-4D97-AF65-F5344CB8AC3E}">
        <p14:creationId xmlns:p14="http://schemas.microsoft.com/office/powerpoint/2010/main" val="32901228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45</a:t>
            </a:fld>
            <a:endParaRPr lang="en-US"/>
          </a:p>
        </p:txBody>
      </p:sp>
      <p:sp>
        <p:nvSpPr>
          <p:cNvPr id="2" name="Title 1"/>
          <p:cNvSpPr>
            <a:spLocks noGrp="1"/>
          </p:cNvSpPr>
          <p:nvPr>
            <p:ph type="title"/>
          </p:nvPr>
        </p:nvSpPr>
        <p:spPr>
          <a:xfrm>
            <a:off x="776086" y="227305"/>
            <a:ext cx="2571276" cy="1325563"/>
          </a:xfrm>
        </p:spPr>
        <p:txBody>
          <a:bodyPr/>
          <a:lstStyle/>
          <a:p>
            <a:r>
              <a:rPr lang="en-US" dirty="0" smtClean="0"/>
              <a:t>Pictures</a:t>
            </a:r>
            <a:endParaRPr lang="en-US" dirty="0"/>
          </a:p>
        </p:txBody>
      </p:sp>
      <p:pic>
        <p:nvPicPr>
          <p:cNvPr id="7" name="Picture 6"/>
          <p:cNvPicPr>
            <a:picLocks noChangeAspect="1"/>
          </p:cNvPicPr>
          <p:nvPr/>
        </p:nvPicPr>
        <p:blipFill rotWithShape="1">
          <a:blip r:embed="rId2"/>
          <a:srcRect t="5555" r="17954" b="15370"/>
          <a:stretch/>
        </p:blipFill>
        <p:spPr>
          <a:xfrm>
            <a:off x="0" y="2768600"/>
            <a:ext cx="3276600" cy="4089400"/>
          </a:xfrm>
          <a:prstGeom prst="rect">
            <a:avLst/>
          </a:prstGeom>
        </p:spPr>
      </p:pic>
      <p:pic>
        <p:nvPicPr>
          <p:cNvPr id="8" name="Picture 7"/>
          <p:cNvPicPr>
            <a:picLocks noChangeAspect="1"/>
          </p:cNvPicPr>
          <p:nvPr/>
        </p:nvPicPr>
        <p:blipFill rotWithShape="1">
          <a:blip r:embed="rId3"/>
          <a:srcRect l="2224" r="43902"/>
          <a:stretch/>
        </p:blipFill>
        <p:spPr>
          <a:xfrm>
            <a:off x="3302000" y="0"/>
            <a:ext cx="2768600" cy="6858000"/>
          </a:xfrm>
          <a:prstGeom prst="rect">
            <a:avLst/>
          </a:prstGeom>
        </p:spPr>
      </p:pic>
      <p:pic>
        <p:nvPicPr>
          <p:cNvPr id="9" name="Picture 8"/>
          <p:cNvPicPr>
            <a:picLocks noChangeAspect="1"/>
          </p:cNvPicPr>
          <p:nvPr/>
        </p:nvPicPr>
        <p:blipFill rotWithShape="1">
          <a:blip r:embed="rId4"/>
          <a:srcRect r="48845" b="5000"/>
          <a:stretch/>
        </p:blipFill>
        <p:spPr>
          <a:xfrm>
            <a:off x="6169493" y="342900"/>
            <a:ext cx="2563436" cy="6515100"/>
          </a:xfrm>
          <a:prstGeom prst="rect">
            <a:avLst/>
          </a:prstGeom>
        </p:spPr>
      </p:pic>
      <p:pic>
        <p:nvPicPr>
          <p:cNvPr id="10" name="Picture 9"/>
          <p:cNvPicPr>
            <a:picLocks noChangeAspect="1"/>
          </p:cNvPicPr>
          <p:nvPr/>
        </p:nvPicPr>
        <p:blipFill rotWithShape="1">
          <a:blip r:embed="rId5"/>
          <a:srcRect t="33519" r="34264" b="9630"/>
          <a:stretch/>
        </p:blipFill>
        <p:spPr>
          <a:xfrm>
            <a:off x="8813800" y="2222500"/>
            <a:ext cx="3378200" cy="3898900"/>
          </a:xfrm>
          <a:prstGeom prst="rect">
            <a:avLst/>
          </a:prstGeom>
        </p:spPr>
      </p:pic>
      <p:cxnSp>
        <p:nvCxnSpPr>
          <p:cNvPr id="14" name="Straight Arrow Connector 13"/>
          <p:cNvCxnSpPr/>
          <p:nvPr/>
        </p:nvCxnSpPr>
        <p:spPr>
          <a:xfrm>
            <a:off x="10960100" y="1587500"/>
            <a:ext cx="482600" cy="21082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9410701" y="965200"/>
            <a:ext cx="2413000" cy="646331"/>
          </a:xfrm>
          <a:prstGeom prst="rect">
            <a:avLst/>
          </a:prstGeom>
          <a:noFill/>
        </p:spPr>
        <p:txBody>
          <a:bodyPr wrap="square" rtlCol="0">
            <a:spAutoFit/>
          </a:bodyPr>
          <a:lstStyle/>
          <a:p>
            <a:r>
              <a:rPr lang="en-US" dirty="0" smtClean="0"/>
              <a:t>Pot represent temperature sensor</a:t>
            </a:r>
            <a:endParaRPr lang="en-US" dirty="0"/>
          </a:p>
        </p:txBody>
      </p:sp>
      <p:cxnSp>
        <p:nvCxnSpPr>
          <p:cNvPr id="19" name="Straight Arrow Connector 18"/>
          <p:cNvCxnSpPr/>
          <p:nvPr/>
        </p:nvCxnSpPr>
        <p:spPr>
          <a:xfrm>
            <a:off x="1320800" y="2349500"/>
            <a:ext cx="38100" cy="27813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98500" y="1663700"/>
            <a:ext cx="2159000" cy="646331"/>
          </a:xfrm>
          <a:prstGeom prst="rect">
            <a:avLst/>
          </a:prstGeom>
          <a:noFill/>
        </p:spPr>
        <p:txBody>
          <a:bodyPr wrap="square" rtlCol="0">
            <a:spAutoFit/>
          </a:bodyPr>
          <a:lstStyle/>
          <a:p>
            <a:r>
              <a:rPr lang="en-US" dirty="0" smtClean="0"/>
              <a:t>LED represent heater being </a:t>
            </a:r>
            <a:r>
              <a:rPr lang="en-US" dirty="0" err="1" smtClean="0"/>
              <a:t>enerized</a:t>
            </a:r>
            <a:endParaRPr lang="en-US" dirty="0"/>
          </a:p>
        </p:txBody>
      </p:sp>
    </p:spTree>
    <p:extLst>
      <p:ext uri="{BB962C8B-B14F-4D97-AF65-F5344CB8AC3E}">
        <p14:creationId xmlns:p14="http://schemas.microsoft.com/office/powerpoint/2010/main" val="24391872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first problem we had with this lab was that I </a:t>
            </a:r>
            <a:r>
              <a:rPr lang="en-US" dirty="0" err="1" smtClean="0"/>
              <a:t>didn</a:t>
            </a:r>
            <a:r>
              <a:rPr lang="fr-FR" dirty="0" smtClean="0"/>
              <a:t>’</a:t>
            </a:r>
            <a:r>
              <a:rPr lang="en-US" dirty="0" smtClean="0"/>
              <a:t>t put in the pot right because I </a:t>
            </a:r>
            <a:r>
              <a:rPr lang="en-US" dirty="0" err="1" smtClean="0"/>
              <a:t>didn</a:t>
            </a:r>
            <a:r>
              <a:rPr lang="fr-FR" dirty="0" smtClean="0"/>
              <a:t>’</a:t>
            </a:r>
            <a:r>
              <a:rPr lang="en-US" dirty="0" smtClean="0"/>
              <a:t>t know that we can’t have the pin put in in the same row across. After we had it figure out, it still </a:t>
            </a:r>
            <a:r>
              <a:rPr lang="en-US" dirty="0" err="1" smtClean="0"/>
              <a:t>didn</a:t>
            </a:r>
            <a:r>
              <a:rPr lang="fr-FR" dirty="0" smtClean="0"/>
              <a:t>’</a:t>
            </a:r>
            <a:r>
              <a:rPr lang="en-US" dirty="0" smtClean="0"/>
              <a:t>t work because there was no power going to the capacitor which should be across from the wire that is providing power. It was my fault for thinking that the power was going up and down just like in Elvis.</a:t>
            </a:r>
          </a:p>
          <a:p>
            <a:r>
              <a:rPr lang="en-US" dirty="0" smtClean="0"/>
              <a:t>What we had learned was that the greater resistance, the longer for capacitor to discharge.</a:t>
            </a: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46</a:t>
            </a:fld>
            <a:endParaRPr lang="en-US"/>
          </a:p>
        </p:txBody>
      </p:sp>
      <p:sp>
        <p:nvSpPr>
          <p:cNvPr id="2" name="Title 1"/>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17005430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48000" y="-3514725"/>
            <a:ext cx="18288000" cy="13887450"/>
          </a:xfrm>
          <a:prstGeom prst="rect">
            <a:avLst/>
          </a:prstGeom>
        </p:spPr>
      </p:pic>
      <p:sp>
        <p:nvSpPr>
          <p:cNvPr id="3" name="Content Placeholder 2"/>
          <p:cNvSpPr>
            <a:spLocks noGrp="1"/>
          </p:cNvSpPr>
          <p:nvPr>
            <p:ph idx="1"/>
          </p:nvPr>
        </p:nvSpPr>
        <p:spPr/>
        <p:txBody>
          <a:bodyPr>
            <a:normAutofit lnSpcReduction="10000"/>
          </a:bodyPr>
          <a:lstStyle/>
          <a:p>
            <a:endParaRPr lang="en-US" dirty="0" smtClean="0"/>
          </a:p>
          <a:p>
            <a:endParaRPr lang="en-US" dirty="0"/>
          </a:p>
          <a:p>
            <a:endParaRPr lang="en-US" dirty="0" smtClean="0">
              <a:solidFill>
                <a:schemeClr val="tx1">
                  <a:lumMod val="95000"/>
                  <a:lumOff val="5000"/>
                </a:schemeClr>
              </a:solidFill>
            </a:endParaRPr>
          </a:p>
          <a:p>
            <a:pPr marL="0" indent="0" algn="ctr">
              <a:buNone/>
            </a:pPr>
            <a:r>
              <a:rPr lang="en-US" sz="6600" dirty="0" smtClean="0">
                <a:solidFill>
                  <a:schemeClr val="tx1">
                    <a:lumMod val="95000"/>
                    <a:lumOff val="5000"/>
                  </a:schemeClr>
                </a:solidFill>
              </a:rPr>
              <a:t>Lab 7 - </a:t>
            </a:r>
            <a:r>
              <a:rPr lang="en-US" sz="6600" dirty="0">
                <a:solidFill>
                  <a:schemeClr val="tx1">
                    <a:lumMod val="95000"/>
                    <a:lumOff val="5000"/>
                  </a:schemeClr>
                </a:solidFill>
              </a:rPr>
              <a:t>Basic Stamp 3 - Binary Counter (software)</a:t>
            </a:r>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47</a:t>
            </a:fld>
            <a:endParaRPr lang="en-US"/>
          </a:p>
        </p:txBody>
      </p:sp>
    </p:spTree>
    <p:extLst>
      <p:ext uri="{BB962C8B-B14F-4D97-AF65-F5344CB8AC3E}">
        <p14:creationId xmlns:p14="http://schemas.microsoft.com/office/powerpoint/2010/main" val="1199360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5"/>
            <a:ext cx="10515600" cy="4717618"/>
          </a:xfrm>
        </p:spPr>
        <p:txBody>
          <a:bodyPr/>
          <a:lstStyle/>
          <a:p>
            <a:r>
              <a:rPr lang="en-US" dirty="0" smtClean="0"/>
              <a:t>Objective</a:t>
            </a:r>
          </a:p>
          <a:p>
            <a:pPr lvl="1"/>
            <a:r>
              <a:rPr lang="en-US" dirty="0"/>
              <a:t>Use BASIC Stamp to build and program a circuit that counts a 4-bit binary count from 0000 to 1111 in binary using 4 LEDs.</a:t>
            </a:r>
          </a:p>
          <a:p>
            <a:r>
              <a:rPr lang="en-US" dirty="0" smtClean="0"/>
              <a:t>Equipment and Material</a:t>
            </a:r>
          </a:p>
          <a:p>
            <a:pPr lvl="1"/>
            <a:r>
              <a:rPr lang="en-US" dirty="0" smtClean="0"/>
              <a:t>Basic Stamp 2, serial cable, power supply, 4 LEDs, 3 resistors.</a:t>
            </a:r>
          </a:p>
          <a:p>
            <a:endParaRPr lang="en-US" dirty="0"/>
          </a:p>
          <a:p>
            <a:r>
              <a:rPr lang="en-US" dirty="0" smtClean="0"/>
              <a:t>Research and Information</a:t>
            </a:r>
          </a:p>
          <a:p>
            <a:pPr marL="457200" lvl="1" indent="0">
              <a:buNone/>
            </a:pPr>
            <a:r>
              <a:rPr lang="en-US" dirty="0" smtClean="0"/>
              <a:t>Overviews </a:t>
            </a:r>
            <a:r>
              <a:rPr lang="en-US" dirty="0"/>
              <a:t>at the </a:t>
            </a:r>
            <a:r>
              <a:rPr lang="en-US" dirty="0">
                <a:hlinkClick r:id="rId2"/>
              </a:rPr>
              <a:t>www.ivytechengineering.com/basic_stamps</a:t>
            </a:r>
            <a:r>
              <a:rPr lang="en-US" dirty="0"/>
              <a:t> site provided</a:t>
            </a:r>
            <a:r>
              <a:rPr lang="en-US" dirty="0" smtClean="0"/>
              <a:t>.</a:t>
            </a:r>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48</a:t>
            </a:fld>
            <a:endParaRPr lang="en-US"/>
          </a:p>
        </p:txBody>
      </p:sp>
      <p:sp>
        <p:nvSpPr>
          <p:cNvPr id="2" name="Title 1"/>
          <p:cNvSpPr>
            <a:spLocks noGrp="1"/>
          </p:cNvSpPr>
          <p:nvPr>
            <p:ph type="title"/>
          </p:nvPr>
        </p:nvSpPr>
        <p:spPr>
          <a:xfrm>
            <a:off x="838200" y="365126"/>
            <a:ext cx="10515600" cy="918730"/>
          </a:xfrm>
        </p:spPr>
        <p:txBody>
          <a:bodyPr>
            <a:normAutofit/>
          </a:bodyPr>
          <a:lstStyle/>
          <a:p>
            <a:pPr algn="ctr"/>
            <a:r>
              <a:rPr lang="en-US" dirty="0" smtClean="0"/>
              <a:t>Lab 7-</a:t>
            </a:r>
            <a:r>
              <a:rPr lang="en-US" sz="3600" dirty="0"/>
              <a:t>Basic Stamp 3 - Binary Counter (software)</a:t>
            </a:r>
          </a:p>
        </p:txBody>
      </p:sp>
    </p:spTree>
    <p:extLst>
      <p:ext uri="{BB962C8B-B14F-4D97-AF65-F5344CB8AC3E}">
        <p14:creationId xmlns:p14="http://schemas.microsoft.com/office/powerpoint/2010/main" val="3386256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49</a:t>
            </a:fld>
            <a:endParaRPr lang="en-US"/>
          </a:p>
        </p:txBody>
      </p:sp>
      <p:sp>
        <p:nvSpPr>
          <p:cNvPr id="2" name="Title 1"/>
          <p:cNvSpPr>
            <a:spLocks noGrp="1"/>
          </p:cNvSpPr>
          <p:nvPr>
            <p:ph type="title"/>
          </p:nvPr>
        </p:nvSpPr>
        <p:spPr>
          <a:xfrm>
            <a:off x="-208687" y="431085"/>
            <a:ext cx="2732927" cy="1252728"/>
          </a:xfrm>
        </p:spPr>
        <p:txBody>
          <a:bodyPr/>
          <a:lstStyle/>
          <a:p>
            <a:r>
              <a:rPr lang="en-US" dirty="0" smtClean="0"/>
              <a:t>Code</a:t>
            </a:r>
            <a:endParaRPr lang="en-US" dirty="0"/>
          </a:p>
        </p:txBody>
      </p:sp>
      <p:pic>
        <p:nvPicPr>
          <p:cNvPr id="6" name="Picture 5"/>
          <p:cNvPicPr>
            <a:picLocks noChangeAspect="1"/>
          </p:cNvPicPr>
          <p:nvPr/>
        </p:nvPicPr>
        <p:blipFill>
          <a:blip r:embed="rId2"/>
          <a:stretch>
            <a:fillRect/>
          </a:stretch>
        </p:blipFill>
        <p:spPr>
          <a:xfrm>
            <a:off x="2501900" y="0"/>
            <a:ext cx="9144000" cy="6858000"/>
          </a:xfrm>
          <a:prstGeom prst="rect">
            <a:avLst/>
          </a:prstGeom>
        </p:spPr>
      </p:pic>
    </p:spTree>
    <p:extLst>
      <p:ext uri="{BB962C8B-B14F-4D97-AF65-F5344CB8AC3E}">
        <p14:creationId xmlns:p14="http://schemas.microsoft.com/office/powerpoint/2010/main" val="2500611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Build circuit in </a:t>
            </a:r>
            <a:r>
              <a:rPr lang="en-US" dirty="0" err="1" smtClean="0"/>
              <a:t>Multism</a:t>
            </a:r>
            <a:r>
              <a:rPr lang="en-US" dirty="0" smtClean="0"/>
              <a:t> and see how the circuit works.</a:t>
            </a:r>
          </a:p>
          <a:p>
            <a:r>
              <a:rPr lang="en-US" dirty="0" smtClean="0"/>
              <a:t>Go to the lab to wire up and to confirm the operation of AND, OR gates that was built in </a:t>
            </a:r>
            <a:r>
              <a:rPr lang="en-US" dirty="0" err="1" smtClean="0"/>
              <a:t>multism</a:t>
            </a:r>
            <a:r>
              <a:rPr lang="en-US" dirty="0" smtClean="0"/>
              <a:t>.</a:t>
            </a:r>
          </a:p>
          <a:p>
            <a:r>
              <a:rPr lang="en-US" dirty="0" smtClean="0"/>
              <a:t>verified </a:t>
            </a:r>
            <a:r>
              <a:rPr lang="en-US" dirty="0"/>
              <a:t>all combinations of inputs with expected outputs. </a:t>
            </a:r>
            <a:endParaRPr lang="en-US" dirty="0" smtClean="0"/>
          </a:p>
          <a:p>
            <a:r>
              <a:rPr lang="en-US" dirty="0" smtClean="0"/>
              <a:t>Take pictures of the circuit.</a:t>
            </a:r>
          </a:p>
          <a:p>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normAutofit/>
          </a:bodyPr>
          <a:lstStyle/>
          <a:p>
            <a:fld id="{B205E3D1-8C80-40C9-AABD-810F903285A1}" type="slidenum">
              <a:rPr lang="en-US" smtClean="0"/>
              <a:t>5</a:t>
            </a:fld>
            <a:endParaRPr lang="en-US"/>
          </a:p>
        </p:txBody>
      </p:sp>
      <p:sp>
        <p:nvSpPr>
          <p:cNvPr id="2" name="Title 1"/>
          <p:cNvSpPr>
            <a:spLocks noGrp="1"/>
          </p:cNvSpPr>
          <p:nvPr>
            <p:ph type="title"/>
          </p:nvPr>
        </p:nvSpPr>
        <p:spPr/>
        <p:txBody>
          <a:bodyPr/>
          <a:lstStyle/>
          <a:p>
            <a:r>
              <a:rPr lang="en-US" dirty="0" smtClean="0"/>
              <a:t>Details and Procedures</a:t>
            </a:r>
            <a:endParaRPr lang="en-US" dirty="0"/>
          </a:p>
        </p:txBody>
      </p:sp>
    </p:spTree>
    <p:extLst>
      <p:ext uri="{BB962C8B-B14F-4D97-AF65-F5344CB8AC3E}">
        <p14:creationId xmlns:p14="http://schemas.microsoft.com/office/powerpoint/2010/main" val="40541574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150508_160343_1613794880972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34013" y="571500"/>
            <a:ext cx="4041775" cy="5389563"/>
          </a:xfrm>
        </p:spPr>
      </p:pic>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50</a:t>
            </a:fld>
            <a:endParaRPr lang="en-US"/>
          </a:p>
        </p:txBody>
      </p:sp>
      <p:sp>
        <p:nvSpPr>
          <p:cNvPr id="2" name="Title 1"/>
          <p:cNvSpPr>
            <a:spLocks noGrp="1"/>
          </p:cNvSpPr>
          <p:nvPr>
            <p:ph type="title"/>
          </p:nvPr>
        </p:nvSpPr>
        <p:spPr>
          <a:xfrm>
            <a:off x="-1889109" y="369393"/>
            <a:ext cx="10972800" cy="1252728"/>
          </a:xfrm>
        </p:spPr>
        <p:txBody>
          <a:bodyPr/>
          <a:lstStyle/>
          <a:p>
            <a:r>
              <a:rPr lang="en-US" dirty="0" smtClean="0"/>
              <a:t>Video</a:t>
            </a:r>
            <a:endParaRPr lang="en-US" dirty="0"/>
          </a:p>
        </p:txBody>
      </p:sp>
    </p:spTree>
    <p:extLst>
      <p:ext uri="{BB962C8B-B14F-4D97-AF65-F5344CB8AC3E}">
        <p14:creationId xmlns:p14="http://schemas.microsoft.com/office/powerpoint/2010/main" val="17262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Figuring out the code for this exercise was a little tricky. It took some times to think 0f how to program it to make it work.</a:t>
            </a:r>
          </a:p>
          <a:p>
            <a:r>
              <a:rPr lang="en-US" dirty="0" smtClean="0"/>
              <a:t>This one the step to our final project.</a:t>
            </a:r>
          </a:p>
          <a:p>
            <a:r>
              <a:rPr lang="en-US" dirty="0" smtClean="0"/>
              <a:t>It all came to make sense when we had it working.</a:t>
            </a:r>
          </a:p>
          <a:p>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51</a:t>
            </a:fld>
            <a:endParaRPr lang="en-US"/>
          </a:p>
        </p:txBody>
      </p:sp>
      <p:sp>
        <p:nvSpPr>
          <p:cNvPr id="2" name="Title 1"/>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442246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normAutofit/>
          </a:bodyPr>
          <a:lstStyle/>
          <a:p>
            <a:fld id="{B205E3D1-8C80-40C9-AABD-810F903285A1}" type="slidenum">
              <a:rPr lang="en-US" smtClean="0"/>
              <a:t>6</a:t>
            </a:fld>
            <a:endParaRPr lang="en-US"/>
          </a:p>
        </p:txBody>
      </p:sp>
      <p:sp>
        <p:nvSpPr>
          <p:cNvPr id="2" name="Title 1"/>
          <p:cNvSpPr>
            <a:spLocks noGrp="1"/>
          </p:cNvSpPr>
          <p:nvPr>
            <p:ph type="title"/>
          </p:nvPr>
        </p:nvSpPr>
        <p:spPr/>
        <p:txBody>
          <a:bodyPr/>
          <a:lstStyle/>
          <a:p>
            <a:r>
              <a:rPr lang="en-US" dirty="0" smtClean="0"/>
              <a:t>Truth Table</a:t>
            </a:r>
            <a:endParaRPr lang="en-US" dirty="0"/>
          </a:p>
        </p:txBody>
      </p:sp>
      <p:pic>
        <p:nvPicPr>
          <p:cNvPr id="7" name="Picture 6"/>
          <p:cNvPicPr>
            <a:picLocks noChangeAspect="1"/>
          </p:cNvPicPr>
          <p:nvPr/>
        </p:nvPicPr>
        <p:blipFill rotWithShape="1">
          <a:blip r:embed="rId2"/>
          <a:srcRect l="16953" t="46652" r="34104" b="12723"/>
          <a:stretch/>
        </p:blipFill>
        <p:spPr>
          <a:xfrm>
            <a:off x="0" y="1900802"/>
            <a:ext cx="5812971" cy="2971801"/>
          </a:xfrm>
          <a:prstGeom prst="rect">
            <a:avLst/>
          </a:prstGeom>
        </p:spPr>
      </p:pic>
      <p:pic>
        <p:nvPicPr>
          <p:cNvPr id="8" name="Picture 7"/>
          <p:cNvPicPr>
            <a:picLocks noChangeAspect="1"/>
          </p:cNvPicPr>
          <p:nvPr/>
        </p:nvPicPr>
        <p:blipFill rotWithShape="1">
          <a:blip r:embed="rId3"/>
          <a:srcRect l="16576" t="51339" r="24064"/>
          <a:stretch/>
        </p:blipFill>
        <p:spPr>
          <a:xfrm>
            <a:off x="6096000" y="1606888"/>
            <a:ext cx="5717721" cy="3265716"/>
          </a:xfrm>
          <a:prstGeom prst="rect">
            <a:avLst/>
          </a:prstGeom>
        </p:spPr>
      </p:pic>
    </p:spTree>
    <p:extLst>
      <p:ext uri="{BB962C8B-B14F-4D97-AF65-F5344CB8AC3E}">
        <p14:creationId xmlns:p14="http://schemas.microsoft.com/office/powerpoint/2010/main" val="2007925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normAutofit/>
          </a:bodyPr>
          <a:lstStyle/>
          <a:p>
            <a:fld id="{B205E3D1-8C80-40C9-AABD-810F903285A1}" type="slidenum">
              <a:rPr lang="en-US" smtClean="0"/>
              <a:t>7</a:t>
            </a:fld>
            <a:endParaRPr lang="en-US"/>
          </a:p>
        </p:txBody>
      </p:sp>
      <p:sp>
        <p:nvSpPr>
          <p:cNvPr id="2" name="Title 1"/>
          <p:cNvSpPr>
            <a:spLocks noGrp="1"/>
          </p:cNvSpPr>
          <p:nvPr>
            <p:ph type="title"/>
          </p:nvPr>
        </p:nvSpPr>
        <p:spPr/>
        <p:txBody>
          <a:bodyPr>
            <a:normAutofit fontScale="90000"/>
          </a:bodyPr>
          <a:lstStyle/>
          <a:p>
            <a:pPr algn="ctr"/>
            <a:r>
              <a:rPr lang="en-US" dirty="0">
                <a:latin typeface="Times New Roman" panose="02020603050405020304" pitchFamily="18" charset="0"/>
                <a:cs typeface="Times New Roman" panose="02020603050405020304" pitchFamily="18" charset="0"/>
              </a:rPr>
              <a:t>Lab 1 - AND, OR</a:t>
            </a:r>
            <a:br>
              <a:rPr lang="en-US" dirty="0">
                <a:latin typeface="Times New Roman" panose="02020603050405020304" pitchFamily="18" charset="0"/>
                <a:cs typeface="Times New Roman" panose="02020603050405020304" pitchFamily="18" charset="0"/>
              </a:rPr>
            </a:br>
            <a:endParaRPr lang="en-US" dirty="0"/>
          </a:p>
        </p:txBody>
      </p:sp>
      <p:pic>
        <p:nvPicPr>
          <p:cNvPr id="7" name="Picture 6"/>
          <p:cNvPicPr>
            <a:picLocks noChangeAspect="1"/>
          </p:cNvPicPr>
          <p:nvPr/>
        </p:nvPicPr>
        <p:blipFill>
          <a:blip r:embed="rId2"/>
          <a:stretch>
            <a:fillRect/>
          </a:stretch>
        </p:blipFill>
        <p:spPr>
          <a:xfrm>
            <a:off x="838199" y="1757697"/>
            <a:ext cx="4386943" cy="4419266"/>
          </a:xfrm>
          <a:prstGeom prst="rect">
            <a:avLst/>
          </a:prstGeom>
        </p:spPr>
      </p:pic>
      <p:pic>
        <p:nvPicPr>
          <p:cNvPr id="11" name="Picture 10"/>
          <p:cNvPicPr>
            <a:picLocks noChangeAspect="1"/>
          </p:cNvPicPr>
          <p:nvPr/>
        </p:nvPicPr>
        <p:blipFill>
          <a:blip r:embed="rId3"/>
          <a:stretch>
            <a:fillRect/>
          </a:stretch>
        </p:blipFill>
        <p:spPr>
          <a:xfrm>
            <a:off x="7560558" y="1845246"/>
            <a:ext cx="4631442" cy="4419266"/>
          </a:xfrm>
          <a:prstGeom prst="rect">
            <a:avLst/>
          </a:prstGeom>
        </p:spPr>
      </p:pic>
      <p:sp>
        <p:nvSpPr>
          <p:cNvPr id="21" name="TextBox 20"/>
          <p:cNvSpPr txBox="1"/>
          <p:nvPr/>
        </p:nvSpPr>
        <p:spPr>
          <a:xfrm>
            <a:off x="9524694" y="853765"/>
            <a:ext cx="2358341" cy="369332"/>
          </a:xfrm>
          <a:prstGeom prst="rect">
            <a:avLst/>
          </a:prstGeom>
          <a:noFill/>
        </p:spPr>
        <p:txBody>
          <a:bodyPr wrap="square" rtlCol="0">
            <a:spAutoFit/>
          </a:bodyPr>
          <a:lstStyle/>
          <a:p>
            <a:r>
              <a:rPr lang="en-US" dirty="0" smtClean="0"/>
              <a:t>74LS32 OR top chip</a:t>
            </a:r>
            <a:endParaRPr lang="en-US" dirty="0"/>
          </a:p>
        </p:txBody>
      </p:sp>
      <p:sp>
        <p:nvSpPr>
          <p:cNvPr id="25" name="TextBox 24"/>
          <p:cNvSpPr txBox="1"/>
          <p:nvPr/>
        </p:nvSpPr>
        <p:spPr>
          <a:xfrm>
            <a:off x="7560558" y="1292802"/>
            <a:ext cx="2854348" cy="369332"/>
          </a:xfrm>
          <a:prstGeom prst="rect">
            <a:avLst/>
          </a:prstGeom>
          <a:noFill/>
        </p:spPr>
        <p:txBody>
          <a:bodyPr wrap="square" rtlCol="0">
            <a:spAutoFit/>
          </a:bodyPr>
          <a:lstStyle/>
          <a:p>
            <a:r>
              <a:rPr lang="en-US" dirty="0" smtClean="0"/>
              <a:t>74LS08 AND bottom chip</a:t>
            </a:r>
            <a:endParaRPr lang="en-US" dirty="0"/>
          </a:p>
        </p:txBody>
      </p:sp>
      <p:sp>
        <p:nvSpPr>
          <p:cNvPr id="33" name="TextBox 32"/>
          <p:cNvSpPr txBox="1"/>
          <p:nvPr/>
        </p:nvSpPr>
        <p:spPr>
          <a:xfrm>
            <a:off x="6139543" y="5241470"/>
            <a:ext cx="1012371" cy="646331"/>
          </a:xfrm>
          <a:prstGeom prst="rect">
            <a:avLst/>
          </a:prstGeom>
          <a:noFill/>
        </p:spPr>
        <p:txBody>
          <a:bodyPr wrap="square" rtlCol="0">
            <a:spAutoFit/>
          </a:bodyPr>
          <a:lstStyle/>
          <a:p>
            <a:r>
              <a:rPr lang="en-US" dirty="0" smtClean="0"/>
              <a:t>Output LED7</a:t>
            </a:r>
            <a:endParaRPr lang="en-US" dirty="0"/>
          </a:p>
        </p:txBody>
      </p:sp>
      <p:sp>
        <p:nvSpPr>
          <p:cNvPr id="34" name="TextBox 33"/>
          <p:cNvSpPr txBox="1"/>
          <p:nvPr/>
        </p:nvSpPr>
        <p:spPr>
          <a:xfrm>
            <a:off x="5600700" y="4245429"/>
            <a:ext cx="1551214" cy="646331"/>
          </a:xfrm>
          <a:prstGeom prst="rect">
            <a:avLst/>
          </a:prstGeom>
          <a:noFill/>
        </p:spPr>
        <p:txBody>
          <a:bodyPr wrap="square" rtlCol="0">
            <a:spAutoFit/>
          </a:bodyPr>
          <a:lstStyle/>
          <a:p>
            <a:r>
              <a:rPr lang="en-US" dirty="0" smtClean="0"/>
              <a:t>Output for LED0</a:t>
            </a:r>
            <a:endParaRPr lang="en-US" dirty="0"/>
          </a:p>
        </p:txBody>
      </p:sp>
      <p:cxnSp>
        <p:nvCxnSpPr>
          <p:cNvPr id="38" name="Straight Arrow Connector 37"/>
          <p:cNvCxnSpPr>
            <a:stCxn id="34" idx="1"/>
          </p:cNvCxnSpPr>
          <p:nvPr/>
        </p:nvCxnSpPr>
        <p:spPr>
          <a:xfrm flipH="1" flipV="1">
            <a:off x="3608614" y="4114800"/>
            <a:ext cx="1992086" cy="4537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939643" y="4891760"/>
            <a:ext cx="2481943" cy="5946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9421586" y="1662134"/>
            <a:ext cx="310243" cy="22567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10697936" y="1324952"/>
            <a:ext cx="175109" cy="22673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722914" y="2449286"/>
            <a:ext cx="1992086" cy="9797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812971" y="2106386"/>
            <a:ext cx="1126672" cy="369332"/>
          </a:xfrm>
          <a:prstGeom prst="rect">
            <a:avLst/>
          </a:prstGeom>
          <a:noFill/>
        </p:spPr>
        <p:txBody>
          <a:bodyPr wrap="square" rtlCol="0">
            <a:spAutoFit/>
          </a:bodyPr>
          <a:lstStyle/>
          <a:p>
            <a:r>
              <a:rPr lang="en-US" dirty="0" smtClean="0"/>
              <a:t>Switch</a:t>
            </a:r>
            <a:endParaRPr lang="en-US" dirty="0"/>
          </a:p>
        </p:txBody>
      </p:sp>
    </p:spTree>
    <p:extLst>
      <p:ext uri="{BB962C8B-B14F-4D97-AF65-F5344CB8AC3E}">
        <p14:creationId xmlns:p14="http://schemas.microsoft.com/office/powerpoint/2010/main" val="3474754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Took us a bit of time to wire up the circuit because we had to look up the datasheet for the chips so that we know what the pins are.</a:t>
            </a:r>
          </a:p>
          <a:p>
            <a:r>
              <a:rPr lang="en-US" dirty="0" smtClean="0"/>
              <a:t>We followed the schematic in </a:t>
            </a:r>
            <a:r>
              <a:rPr lang="en-US" dirty="0" err="1"/>
              <a:t>M</a:t>
            </a:r>
            <a:r>
              <a:rPr lang="en-US" dirty="0" err="1" smtClean="0"/>
              <a:t>ultism</a:t>
            </a:r>
            <a:r>
              <a:rPr lang="en-US" dirty="0" smtClean="0"/>
              <a:t> to wire up and then we ran the circuit to see the operations but only one LED lit up. We recheck our wiring and then troubleshoot it to see what was wrong then found out the one of the LED was bad.</a:t>
            </a:r>
          </a:p>
          <a:p>
            <a:r>
              <a:rPr lang="en-US" dirty="0" smtClean="0"/>
              <a:t>Overall, the circuit worked as expected.</a:t>
            </a:r>
            <a:endParaRPr lang="en-US" dirty="0"/>
          </a:p>
        </p:txBody>
      </p:sp>
      <p:sp>
        <p:nvSpPr>
          <p:cNvPr id="4" name="Footer Placeholder 3"/>
          <p:cNvSpPr>
            <a:spLocks noGrp="1"/>
          </p:cNvSpPr>
          <p:nvPr>
            <p:ph type="ftr" sz="quarter" idx="11"/>
          </p:nvPr>
        </p:nvSpPr>
        <p:spPr/>
        <p:txBody>
          <a:bodyPr/>
          <a:lstStyle/>
          <a:p>
            <a:r>
              <a:rPr lang="en-US" dirty="0" smtClean="0"/>
              <a:t>EECT 112Lab Notebook</a:t>
            </a:r>
            <a:endParaRPr lang="en-US" dirty="0"/>
          </a:p>
        </p:txBody>
      </p:sp>
      <p:sp>
        <p:nvSpPr>
          <p:cNvPr id="5" name="Slide Number Placeholder 4"/>
          <p:cNvSpPr>
            <a:spLocks noGrp="1"/>
          </p:cNvSpPr>
          <p:nvPr>
            <p:ph type="sldNum" sz="quarter" idx="12"/>
          </p:nvPr>
        </p:nvSpPr>
        <p:spPr/>
        <p:txBody>
          <a:bodyPr>
            <a:normAutofit/>
          </a:bodyPr>
          <a:lstStyle/>
          <a:p>
            <a:fld id="{B205E3D1-8C80-40C9-AABD-810F903285A1}" type="slidenum">
              <a:rPr lang="en-US" smtClean="0"/>
              <a:t>8</a:t>
            </a:fld>
            <a:endParaRPr lang="en-US"/>
          </a:p>
        </p:txBody>
      </p:sp>
      <p:sp>
        <p:nvSpPr>
          <p:cNvPr id="2" name="Title 1"/>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1648611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48000" y="-2286000"/>
            <a:ext cx="18288000" cy="11430000"/>
          </a:xfrm>
          <a:prstGeom prst="rect">
            <a:avLst/>
          </a:prstGeom>
        </p:spPr>
      </p:pic>
      <p:sp>
        <p:nvSpPr>
          <p:cNvPr id="3" name="Content Placeholder 2"/>
          <p:cNvSpPr>
            <a:spLocks noGrp="1"/>
          </p:cNvSpPr>
          <p:nvPr>
            <p:ph idx="1"/>
          </p:nvPr>
        </p:nvSpPr>
        <p:spPr/>
        <p:txBody>
          <a:bodyPr/>
          <a:lstStyle/>
          <a:p>
            <a:endParaRPr lang="en-US" dirty="0" smtClean="0"/>
          </a:p>
          <a:p>
            <a:endParaRPr lang="en-US" dirty="0"/>
          </a:p>
          <a:p>
            <a:pPr marL="0" indent="0" algn="ctr">
              <a:buNone/>
            </a:pPr>
            <a:endParaRPr lang="en-US" dirty="0"/>
          </a:p>
          <a:p>
            <a:pPr marL="0" indent="0" algn="ctr">
              <a:buNone/>
            </a:pPr>
            <a:r>
              <a:rPr lang="en-US" sz="4400" dirty="0" smtClean="0">
                <a:latin typeface="Times New Roman" panose="02020603050405020304" pitchFamily="18" charset="0"/>
                <a:cs typeface="Times New Roman" panose="02020603050405020304" pitchFamily="18" charset="0"/>
              </a:rPr>
              <a:t>Lab 2 </a:t>
            </a:r>
            <a:r>
              <a:rPr lang="en-US" sz="4400" dirty="0">
                <a:latin typeface="Times New Roman" panose="02020603050405020304" pitchFamily="18" charset="0"/>
                <a:cs typeface="Times New Roman" panose="02020603050405020304" pitchFamily="18" charset="0"/>
              </a:rPr>
              <a:t>- NAND ALTERNATIVE</a:t>
            </a:r>
          </a:p>
          <a:p>
            <a:pPr marL="0" indent="0" algn="ctr">
              <a:buNone/>
            </a:pPr>
            <a:endParaRPr lang="en-US" dirty="0"/>
          </a:p>
          <a:p>
            <a:pPr algn="ct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9</a:t>
            </a:fld>
            <a:endParaRPr lang="en-US"/>
          </a:p>
        </p:txBody>
      </p:sp>
    </p:spTree>
    <p:extLst>
      <p:ext uri="{BB962C8B-B14F-4D97-AF65-F5344CB8AC3E}">
        <p14:creationId xmlns:p14="http://schemas.microsoft.com/office/powerpoint/2010/main" val="28840633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Waveform.thmx</Template>
  <TotalTime>467</TotalTime>
  <Words>1510</Words>
  <Application>Microsoft Office PowerPoint</Application>
  <PresentationFormat>Widescreen</PresentationFormat>
  <Paragraphs>317</Paragraphs>
  <Slides>51</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ＭＳ Ｐゴシック</vt:lpstr>
      <vt:lpstr>Arial</vt:lpstr>
      <vt:lpstr>Calibri</vt:lpstr>
      <vt:lpstr>Candara</vt:lpstr>
      <vt:lpstr>Symbol</vt:lpstr>
      <vt:lpstr>Times New Roman</vt:lpstr>
      <vt:lpstr>Waveform</vt:lpstr>
      <vt:lpstr>EECT 112 Lab Notebook</vt:lpstr>
      <vt:lpstr>Table of Contents</vt:lpstr>
      <vt:lpstr>PowerPoint Presentation</vt:lpstr>
      <vt:lpstr>Lab 1-AND, OR</vt:lpstr>
      <vt:lpstr>Details and Procedures</vt:lpstr>
      <vt:lpstr>Truth Table</vt:lpstr>
      <vt:lpstr>Lab 1 - AND, OR </vt:lpstr>
      <vt:lpstr>Conclusion</vt:lpstr>
      <vt:lpstr>PowerPoint Presentation</vt:lpstr>
      <vt:lpstr>Lab 2- NAND ALTERNATIVE</vt:lpstr>
      <vt:lpstr>Details and Procedures</vt:lpstr>
      <vt:lpstr>Truth Table</vt:lpstr>
      <vt:lpstr> Pictures for first week</vt:lpstr>
      <vt:lpstr>                           Picture for 2nd week </vt:lpstr>
      <vt:lpstr>Summary and Conclusion</vt:lpstr>
      <vt:lpstr>PowerPoint Presentation</vt:lpstr>
      <vt:lpstr>Lab 3- Car Alarm</vt:lpstr>
      <vt:lpstr>Truth Table and Simplification </vt:lpstr>
      <vt:lpstr>Car Alarm Diagram</vt:lpstr>
      <vt:lpstr>Pictures</vt:lpstr>
      <vt:lpstr>Summary and Conclusion</vt:lpstr>
      <vt:lpstr>PowerPoint Presentation</vt:lpstr>
      <vt:lpstr>Lab 4- NAND SR Latch</vt:lpstr>
      <vt:lpstr>Details and Procedures</vt:lpstr>
      <vt:lpstr>Information about a Latch</vt:lpstr>
      <vt:lpstr>pictures</vt:lpstr>
      <vt:lpstr>Conclusion</vt:lpstr>
      <vt:lpstr>Lab 5-Binary to 7-Segment Counter (hardware)</vt:lpstr>
      <vt:lpstr>Lab 5-Binary to 7-Segment Counter (hardware)</vt:lpstr>
      <vt:lpstr>Details and Procedures</vt:lpstr>
      <vt:lpstr>Lab 5-Binary to 7-Segment Counter (hardware)</vt:lpstr>
      <vt:lpstr>Summary and Conclusion</vt:lpstr>
      <vt:lpstr>Lab 6a –  Basic Stamp 1 - LED flasher</vt:lpstr>
      <vt:lpstr>Lab 6-Basic Stamp 1 - LED flasher</vt:lpstr>
      <vt:lpstr>Details and Procedures</vt:lpstr>
      <vt:lpstr>Schematic</vt:lpstr>
      <vt:lpstr>Code</vt:lpstr>
      <vt:lpstr>Video</vt:lpstr>
      <vt:lpstr>Conclusion</vt:lpstr>
      <vt:lpstr>PowerPoint Presentation</vt:lpstr>
      <vt:lpstr>Lab 6b-Basic Stamp 2 - Temp Sensor/Heater </vt:lpstr>
      <vt:lpstr>Details and Procedures</vt:lpstr>
      <vt:lpstr>Schematic</vt:lpstr>
      <vt:lpstr>Code</vt:lpstr>
      <vt:lpstr>Pictures</vt:lpstr>
      <vt:lpstr>Conclusion</vt:lpstr>
      <vt:lpstr>PowerPoint Presentation</vt:lpstr>
      <vt:lpstr>Lab 7-Basic Stamp 3 - Binary Counter (software)</vt:lpstr>
      <vt:lpstr>Code</vt:lpstr>
      <vt:lpstr>Video</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101-51C Lab Notebook</dc:title>
  <dc:creator>Louis J Toth</dc:creator>
  <cp:lastModifiedBy>Eh Doh  Lwe</cp:lastModifiedBy>
  <cp:revision>62</cp:revision>
  <dcterms:created xsi:type="dcterms:W3CDTF">2014-12-11T01:05:38Z</dcterms:created>
  <dcterms:modified xsi:type="dcterms:W3CDTF">2015-08-24T22:09:03Z</dcterms:modified>
</cp:coreProperties>
</file>